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30"/>
  </p:notesMasterIdLst>
  <p:sldIdLst>
    <p:sldId id="256" r:id="rId5"/>
    <p:sldId id="839" r:id="rId6"/>
    <p:sldId id="342" r:id="rId7"/>
    <p:sldId id="838" r:id="rId8"/>
    <p:sldId id="823" r:id="rId9"/>
    <p:sldId id="824" r:id="rId10"/>
    <p:sldId id="825" r:id="rId11"/>
    <p:sldId id="432" r:id="rId12"/>
    <p:sldId id="826" r:id="rId13"/>
    <p:sldId id="827" r:id="rId14"/>
    <p:sldId id="828" r:id="rId15"/>
    <p:sldId id="611" r:id="rId16"/>
    <p:sldId id="734" r:id="rId17"/>
    <p:sldId id="829" r:id="rId18"/>
    <p:sldId id="291" r:id="rId19"/>
    <p:sldId id="831" r:id="rId20"/>
    <p:sldId id="281" r:id="rId21"/>
    <p:sldId id="288" r:id="rId22"/>
    <p:sldId id="747" r:id="rId23"/>
    <p:sldId id="832" r:id="rId24"/>
    <p:sldId id="735" r:id="rId25"/>
    <p:sldId id="840" r:id="rId26"/>
    <p:sldId id="842" r:id="rId27"/>
    <p:sldId id="843" r:id="rId28"/>
    <p:sldId id="816" r:id="rId29"/>
  </p:sldIdLst>
  <p:sldSz cx="12192000" cy="6858000"/>
  <p:notesSz cx="6858000" cy="9144000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kla, Ravi" initials="SR" lastIdx="1" clrIdx="0">
    <p:extLst>
      <p:ext uri="{19B8F6BF-5375-455C-9EA6-DF929625EA0E}">
        <p15:presenceInfo xmlns:p15="http://schemas.microsoft.com/office/powerpoint/2012/main" userId="S::SHUKLA@hbm.com::f032ed89-873d-446b-8f03-a724b3403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4E25D-C389-9BE9-D9BB-EBEC1687CA25}" v="60" dt="2020-03-02T15:55:51.696"/>
    <p1510:client id="{D860E3B7-31D8-4B41-A4D4-C335789654B6}" v="28" dt="2020-03-02T15:11:24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52" autoAdjust="0"/>
  </p:normalViewPr>
  <p:slideViewPr>
    <p:cSldViewPr snapToGrid="0">
      <p:cViewPr varScale="1">
        <p:scale>
          <a:sx n="143" d="100"/>
          <a:sy n="143" d="100"/>
        </p:scale>
        <p:origin x="9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13" Type="http://schemas.openxmlformats.org/officeDocument/2006/relationships/image" Target="../media/image18.png"/><Relationship Id="rId18" Type="http://schemas.openxmlformats.org/officeDocument/2006/relationships/slide" Target="../slides/slide22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slide" Target="../slides/slide14.xml"/><Relationship Id="rId17" Type="http://schemas.openxmlformats.org/officeDocument/2006/relationships/image" Target="../media/image20.png"/><Relationship Id="rId2" Type="http://schemas.openxmlformats.org/officeDocument/2006/relationships/slide" Target="../slides/slide3.xml"/><Relationship Id="rId16" Type="http://schemas.openxmlformats.org/officeDocument/2006/relationships/slide" Target="../slides/slide20.xml"/><Relationship Id="rId1" Type="http://schemas.openxmlformats.org/officeDocument/2006/relationships/image" Target="../media/image12.png"/><Relationship Id="rId6" Type="http://schemas.openxmlformats.org/officeDocument/2006/relationships/slide" Target="../slides/slide7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slide" Target="../slides/slide11.xml"/><Relationship Id="rId4" Type="http://schemas.openxmlformats.org/officeDocument/2006/relationships/slide" Target="../slides/slide5.xml"/><Relationship Id="rId9" Type="http://schemas.openxmlformats.org/officeDocument/2006/relationships/image" Target="../media/image16.png"/><Relationship Id="rId14" Type="http://schemas.openxmlformats.org/officeDocument/2006/relationships/slide" Target="../slides/slide16.xm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560C9-26AC-4F20-A712-8D893D4B00FB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F95289-2C23-42C4-9AA5-28D56492A333}">
      <dgm:prSet phldrT="[Text]"/>
      <dgm:spPr/>
      <dgm:t>
        <a:bodyPr/>
        <a:lstStyle/>
        <a:p>
          <a:pPr algn="ctr"/>
          <a:r>
            <a:rPr lang="de-DE" dirty="0"/>
            <a:t>Vibration </a:t>
          </a:r>
          <a:r>
            <a:rPr lang="de-DE" dirty="0">
              <a:latin typeface="Arial" panose="020B0604020202020204"/>
            </a:rPr>
            <a:t>measurement</a:t>
          </a:r>
          <a:endParaRPr lang="en-GB" dirty="0"/>
        </a:p>
      </dgm:t>
    </dgm:pt>
    <dgm:pt modelId="{406CAD8B-67F3-45D8-8092-187ECF49546C}" type="parTrans" cxnId="{981999DE-90F0-4ABB-BA64-02D4C6AD9EC8}">
      <dgm:prSet/>
      <dgm:spPr/>
      <dgm:t>
        <a:bodyPr/>
        <a:lstStyle/>
        <a:p>
          <a:endParaRPr lang="en-GB"/>
        </a:p>
      </dgm:t>
    </dgm:pt>
    <dgm:pt modelId="{5377BD9F-8B19-4D35-889B-B58E114EBDB1}" type="sibTrans" cxnId="{981999DE-90F0-4ABB-BA64-02D4C6AD9EC8}">
      <dgm:prSet/>
      <dgm:spPr/>
      <dgm:t>
        <a:bodyPr/>
        <a:lstStyle/>
        <a:p>
          <a:endParaRPr lang="en-GB"/>
        </a:p>
      </dgm:t>
    </dgm:pt>
    <dgm:pt modelId="{516D3AE7-FDA7-4BD4-BD75-34D08887EA42}">
      <dgm:prSet phldrT="[Text]"/>
      <dgm:spPr/>
      <dgm:t>
        <a:bodyPr/>
        <a:lstStyle/>
        <a:p>
          <a:pPr algn="ctr"/>
          <a:r>
            <a:rPr lang="de-DE" dirty="0"/>
            <a:t>CAN </a:t>
          </a:r>
          <a:r>
            <a:rPr lang="de-DE" dirty="0" err="1"/>
            <a:t>bus</a:t>
          </a:r>
          <a:r>
            <a:rPr lang="de-DE" dirty="0"/>
            <a:t> </a:t>
          </a:r>
          <a:r>
            <a:rPr lang="de-DE" dirty="0" err="1"/>
            <a:t>correlation</a:t>
          </a:r>
          <a:endParaRPr lang="en-GB" dirty="0"/>
        </a:p>
      </dgm:t>
    </dgm:pt>
    <dgm:pt modelId="{A33A6871-7D29-4100-970C-A9AA84009BD6}" type="parTrans" cxnId="{6B46E9B8-C214-48EF-9183-DB1159B5A891}">
      <dgm:prSet/>
      <dgm:spPr/>
      <dgm:t>
        <a:bodyPr/>
        <a:lstStyle/>
        <a:p>
          <a:endParaRPr lang="en-GB"/>
        </a:p>
      </dgm:t>
    </dgm:pt>
    <dgm:pt modelId="{A5ACA47F-6A11-4527-8030-F04821214C36}" type="sibTrans" cxnId="{6B46E9B8-C214-48EF-9183-DB1159B5A891}">
      <dgm:prSet/>
      <dgm:spPr/>
      <dgm:t>
        <a:bodyPr/>
        <a:lstStyle/>
        <a:p>
          <a:endParaRPr lang="en-GB"/>
        </a:p>
      </dgm:t>
    </dgm:pt>
    <dgm:pt modelId="{6160C9FB-66CE-4360-A64C-D1D36A57C189}">
      <dgm:prSet phldrT="[Text]"/>
      <dgm:spPr/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dq0 &amp; Space Vectors</a:t>
          </a:r>
          <a:endParaRPr lang="en-GB" dirty="0">
            <a:solidFill>
              <a:schemeClr val="tx1"/>
            </a:solidFill>
          </a:endParaRPr>
        </a:p>
      </dgm:t>
    </dgm:pt>
    <dgm:pt modelId="{F91606EC-05C3-47EF-B8D0-F09A5E2CA058}" type="parTrans" cxnId="{4DF6DCAE-84E1-40BA-BF7F-8C422771EAD8}">
      <dgm:prSet/>
      <dgm:spPr/>
      <dgm:t>
        <a:bodyPr/>
        <a:lstStyle/>
        <a:p>
          <a:endParaRPr lang="en-GB"/>
        </a:p>
      </dgm:t>
    </dgm:pt>
    <dgm:pt modelId="{BB5A2D29-C0ED-41F6-A0E6-98CAE4D64390}" type="sibTrans" cxnId="{4DF6DCAE-84E1-40BA-BF7F-8C422771EAD8}">
      <dgm:prSet/>
      <dgm:spPr/>
      <dgm:t>
        <a:bodyPr/>
        <a:lstStyle/>
        <a:p>
          <a:endParaRPr lang="en-GB"/>
        </a:p>
      </dgm:t>
    </dgm:pt>
    <dgm:pt modelId="{1910E6D6-5F68-4EC2-91A8-9592BD1FC491}">
      <dgm:prSet phldrT="[Text]"/>
      <dgm:spPr/>
      <dgm:t>
        <a:bodyPr/>
        <a:lstStyle/>
        <a:p>
          <a:pPr algn="ctr"/>
          <a:r>
            <a:rPr lang="de-DE" dirty="0"/>
            <a:t>Drive </a:t>
          </a:r>
          <a:r>
            <a:rPr lang="de-DE" dirty="0" err="1"/>
            <a:t>cycle</a:t>
          </a:r>
          <a:r>
            <a:rPr lang="de-DE" dirty="0"/>
            <a:t> power</a:t>
          </a:r>
          <a:endParaRPr lang="en-GB" dirty="0"/>
        </a:p>
      </dgm:t>
    </dgm:pt>
    <dgm:pt modelId="{8B4D6DF7-3018-4349-BAA5-37B0DD514EF8}" type="parTrans" cxnId="{99BA1756-F178-4AF3-87A7-68D1BE54CD9E}">
      <dgm:prSet/>
      <dgm:spPr/>
      <dgm:t>
        <a:bodyPr/>
        <a:lstStyle/>
        <a:p>
          <a:endParaRPr lang="en-GB"/>
        </a:p>
      </dgm:t>
    </dgm:pt>
    <dgm:pt modelId="{A57B8CFE-D390-42F7-81FC-C2BBFC972B79}" type="sibTrans" cxnId="{99BA1756-F178-4AF3-87A7-68D1BE54CD9E}">
      <dgm:prSet/>
      <dgm:spPr/>
      <dgm:t>
        <a:bodyPr/>
        <a:lstStyle/>
        <a:p>
          <a:endParaRPr lang="en-GB"/>
        </a:p>
      </dgm:t>
    </dgm:pt>
    <dgm:pt modelId="{AFBAD885-A5B7-461D-9468-FE558793AE44}">
      <dgm:prSet phldrT="[Text]"/>
      <dgm:spPr/>
      <dgm:t>
        <a:bodyPr/>
        <a:lstStyle/>
        <a:p>
          <a:pPr algn="ctr"/>
          <a:r>
            <a:rPr lang="de-DE" dirty="0"/>
            <a:t>Dynamic power</a:t>
          </a:r>
          <a:endParaRPr lang="en-GB" dirty="0"/>
        </a:p>
      </dgm:t>
    </dgm:pt>
    <dgm:pt modelId="{BE1D419E-42F4-4527-A4EC-B559BFE0125D}" type="parTrans" cxnId="{DED92810-2EC3-4204-ADE4-EA9FDCFF28AA}">
      <dgm:prSet/>
      <dgm:spPr/>
      <dgm:t>
        <a:bodyPr/>
        <a:lstStyle/>
        <a:p>
          <a:endParaRPr lang="en-GB"/>
        </a:p>
      </dgm:t>
    </dgm:pt>
    <dgm:pt modelId="{0824F6E3-F182-4F8F-A472-BD30F1550C79}" type="sibTrans" cxnId="{DED92810-2EC3-4204-ADE4-EA9FDCFF28AA}">
      <dgm:prSet/>
      <dgm:spPr/>
      <dgm:t>
        <a:bodyPr/>
        <a:lstStyle/>
        <a:p>
          <a:endParaRPr lang="en-GB"/>
        </a:p>
      </dgm:t>
    </dgm:pt>
    <dgm:pt modelId="{8D4C3F92-BA48-4363-9328-4D0C1633B3FD}">
      <dgm:prSet phldrT="[Text]"/>
      <dgm:spPr/>
      <dgm:t>
        <a:bodyPr/>
        <a:lstStyle/>
        <a:p>
          <a:pPr algn="ctr"/>
          <a:r>
            <a:rPr lang="de-DE" dirty="0"/>
            <a:t>Dynamic </a:t>
          </a:r>
          <a:r>
            <a:rPr lang="de-DE" dirty="0" err="1"/>
            <a:t>torque</a:t>
          </a:r>
          <a:endParaRPr lang="en-GB" dirty="0"/>
        </a:p>
      </dgm:t>
    </dgm:pt>
    <dgm:pt modelId="{55B14FD9-37B3-41EA-BBF7-A04559F4C37A}" type="parTrans" cxnId="{F6CA6442-7605-4C4D-8CC5-7209EE650EA1}">
      <dgm:prSet/>
      <dgm:spPr/>
      <dgm:t>
        <a:bodyPr/>
        <a:lstStyle/>
        <a:p>
          <a:endParaRPr lang="en-GB"/>
        </a:p>
      </dgm:t>
    </dgm:pt>
    <dgm:pt modelId="{7EAA7905-3FB0-41BA-9512-F86C632BC41F}" type="sibTrans" cxnId="{F6CA6442-7605-4C4D-8CC5-7209EE650EA1}">
      <dgm:prSet/>
      <dgm:spPr/>
      <dgm:t>
        <a:bodyPr/>
        <a:lstStyle/>
        <a:p>
          <a:endParaRPr lang="en-GB"/>
        </a:p>
      </dgm:t>
    </dgm:pt>
    <dgm:pt modelId="{C93DE005-B5EE-4A04-8C47-1D4C96163A44}">
      <dgm:prSet phldrT="[Text]"/>
      <dgm:spPr/>
      <dgm:t>
        <a:bodyPr/>
        <a:lstStyle/>
        <a:p>
          <a:pPr algn="ctr"/>
          <a:r>
            <a:rPr lang="de-DE" dirty="0"/>
            <a:t>Torque ripple</a:t>
          </a:r>
          <a:endParaRPr lang="en-GB" dirty="0"/>
        </a:p>
      </dgm:t>
    </dgm:pt>
    <dgm:pt modelId="{9C77D8FF-448D-4E42-BD63-1F5DD2FCF560}" type="parTrans" cxnId="{02A4FC75-C554-493D-A037-13680178B8D6}">
      <dgm:prSet/>
      <dgm:spPr/>
      <dgm:t>
        <a:bodyPr/>
        <a:lstStyle/>
        <a:p>
          <a:endParaRPr lang="en-GB"/>
        </a:p>
      </dgm:t>
    </dgm:pt>
    <dgm:pt modelId="{768E1D7C-6EC8-4B64-8756-5208B787026F}" type="sibTrans" cxnId="{02A4FC75-C554-493D-A037-13680178B8D6}">
      <dgm:prSet/>
      <dgm:spPr/>
      <dgm:t>
        <a:bodyPr/>
        <a:lstStyle/>
        <a:p>
          <a:endParaRPr lang="en-GB"/>
        </a:p>
      </dgm:t>
    </dgm:pt>
    <dgm:pt modelId="{05D3B589-AE0D-49C7-846A-F467E508159E}">
      <dgm:prSet phldrT="[Text]"/>
      <dgm:spPr/>
      <dgm:t>
        <a:bodyPr/>
        <a:lstStyle/>
        <a:p>
          <a:pPr algn="ctr"/>
          <a:r>
            <a:rPr lang="de-DE" dirty="0"/>
            <a:t>In </a:t>
          </a:r>
          <a:r>
            <a:rPr lang="de-DE" dirty="0" err="1"/>
            <a:t>car</a:t>
          </a:r>
          <a:r>
            <a:rPr lang="de-DE" dirty="0"/>
            <a:t> </a:t>
          </a:r>
          <a:r>
            <a:rPr lang="de-DE" dirty="0" err="1"/>
            <a:t>drive</a:t>
          </a:r>
          <a:r>
            <a:rPr lang="de-DE" dirty="0"/>
            <a:t> </a:t>
          </a:r>
          <a:r>
            <a:rPr lang="de-DE" dirty="0" err="1"/>
            <a:t>cycle</a:t>
          </a:r>
          <a:endParaRPr lang="en-GB" dirty="0"/>
        </a:p>
      </dgm:t>
    </dgm:pt>
    <dgm:pt modelId="{75201C24-5A91-4D47-B5B7-373BB26F271C}" type="parTrans" cxnId="{5A1D8E37-68C4-40A9-A514-1FE8E49634CD}">
      <dgm:prSet/>
      <dgm:spPr/>
      <dgm:t>
        <a:bodyPr/>
        <a:lstStyle/>
        <a:p>
          <a:endParaRPr lang="en-GB"/>
        </a:p>
      </dgm:t>
    </dgm:pt>
    <dgm:pt modelId="{83BF8EDC-15AA-4080-A87E-A6CCCA15164F}" type="sibTrans" cxnId="{5A1D8E37-68C4-40A9-A514-1FE8E49634CD}">
      <dgm:prSet/>
      <dgm:spPr/>
      <dgm:t>
        <a:bodyPr/>
        <a:lstStyle/>
        <a:p>
          <a:endParaRPr lang="en-GB"/>
        </a:p>
      </dgm:t>
    </dgm:pt>
    <dgm:pt modelId="{2C15E1DA-DB8E-45E8-8FC7-15C4727DBD5F}">
      <dgm:prSet phldrT="[Text]"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Inverter Control Calibration</a:t>
          </a:r>
        </a:p>
      </dgm:t>
    </dgm:pt>
    <dgm:pt modelId="{7E83C9FB-D4E3-4FE8-AB78-E5800BBFDAA6}" type="parTrans" cxnId="{95BD586E-FBA7-4AB4-8089-601E96882ACA}">
      <dgm:prSet/>
      <dgm:spPr/>
      <dgm:t>
        <a:bodyPr/>
        <a:lstStyle/>
        <a:p>
          <a:endParaRPr lang="en-GB"/>
        </a:p>
      </dgm:t>
    </dgm:pt>
    <dgm:pt modelId="{CFABC901-F3E4-4705-9D1B-4D6142E7FCB0}" type="sibTrans" cxnId="{95BD586E-FBA7-4AB4-8089-601E96882ACA}">
      <dgm:prSet/>
      <dgm:spPr/>
      <dgm:t>
        <a:bodyPr/>
        <a:lstStyle/>
        <a:p>
          <a:endParaRPr lang="en-GB"/>
        </a:p>
      </dgm:t>
    </dgm:pt>
    <dgm:pt modelId="{123E8BE6-979F-4B05-9E57-041F8DB0870A}" type="pres">
      <dgm:prSet presAssocID="{C81560C9-26AC-4F20-A712-8D893D4B00FB}" presName="Name0" presStyleCnt="0">
        <dgm:presLayoutVars>
          <dgm:dir/>
        </dgm:presLayoutVars>
      </dgm:prSet>
      <dgm:spPr/>
    </dgm:pt>
    <dgm:pt modelId="{4CD061F1-8FAB-4D97-A6A6-01AB3BB85EBE}" type="pres">
      <dgm:prSet presAssocID="{B9F95289-2C23-42C4-9AA5-28D56492A333}" presName="composite" presStyleCnt="0"/>
      <dgm:spPr/>
    </dgm:pt>
    <dgm:pt modelId="{8E8818D8-BAC6-4C4C-A5C7-D9DD71312EC4}" type="pres">
      <dgm:prSet presAssocID="{B9F95289-2C23-42C4-9AA5-28D56492A333}" presName="rect2" presStyleLbl="revTx" presStyleIdx="0" presStyleCnt="9">
        <dgm:presLayoutVars>
          <dgm:bulletEnabled val="1"/>
        </dgm:presLayoutVars>
      </dgm:prSet>
      <dgm:spPr/>
    </dgm:pt>
    <dgm:pt modelId="{192E649A-8C13-4215-A211-145600E9F013}" type="pres">
      <dgm:prSet presAssocID="{B9F95289-2C23-42C4-9AA5-28D56492A333}" presName="rect1" presStyleLbl="alignImgPlace1" presStyleIdx="0" presStyleCnt="9"/>
      <dgm:spPr>
        <a:blipFill dpi="0" rotWithShape="1">
          <a:blip xmlns:r="http://schemas.openxmlformats.org/officeDocument/2006/relationships" r:embed="rId1"/>
          <a:srcRect/>
          <a:stretch>
            <a:fillRect l="-47256" r="-70744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A62109-8A4F-4F6A-8FFB-FB3D863776EB}" type="pres">
      <dgm:prSet presAssocID="{5377BD9F-8B19-4D35-889B-B58E114EBDB1}" presName="sibTrans" presStyleCnt="0"/>
      <dgm:spPr/>
    </dgm:pt>
    <dgm:pt modelId="{77B1A3D2-656D-4516-B143-5675DC3B66DF}" type="pres">
      <dgm:prSet presAssocID="{516D3AE7-FDA7-4BD4-BD75-34D08887EA42}" presName="composite" presStyleCnt="0"/>
      <dgm:spPr/>
    </dgm:pt>
    <dgm:pt modelId="{DF889A0D-5093-4FD2-86FE-29F94931CCF2}" type="pres">
      <dgm:prSet presAssocID="{516D3AE7-FDA7-4BD4-BD75-34D08887EA42}" presName="rect2" presStyleLbl="revTx" presStyleIdx="1" presStyleCnt="9">
        <dgm:presLayoutVars>
          <dgm:bulletEnabled val="1"/>
        </dgm:presLayoutVars>
      </dgm:prSet>
      <dgm:spPr/>
    </dgm:pt>
    <dgm:pt modelId="{BC4AC9C2-50E9-4AA8-B680-AA5B5C27DB00}" type="pres">
      <dgm:prSet presAssocID="{516D3AE7-FDA7-4BD4-BD75-34D08887EA42}" presName="rect1" presStyleLbl="alignImgPlace1" presStyleIdx="1" presStyleCnt="9"/>
      <dgm:spPr>
        <a:blipFill dpi="0" rotWithShape="1">
          <a:blip xmlns:r="http://schemas.openxmlformats.org/officeDocument/2006/relationships" r:embed="rId3"/>
          <a:srcRect/>
          <a:stretch>
            <a:fillRect l="-30511" r="-77489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CDEDB3-7693-4AE4-AD7D-6671D7F2B3C1}" type="pres">
      <dgm:prSet presAssocID="{A5ACA47F-6A11-4527-8030-F04821214C36}" presName="sibTrans" presStyleCnt="0"/>
      <dgm:spPr/>
    </dgm:pt>
    <dgm:pt modelId="{B8E4589F-3301-4EAB-87F3-4D76358F29DC}" type="pres">
      <dgm:prSet presAssocID="{6160C9FB-66CE-4360-A64C-D1D36A57C189}" presName="composite" presStyleCnt="0"/>
      <dgm:spPr/>
    </dgm:pt>
    <dgm:pt modelId="{DF014842-CA74-4D32-ADE6-B512619212AD}" type="pres">
      <dgm:prSet presAssocID="{6160C9FB-66CE-4360-A64C-D1D36A57C189}" presName="rect2" presStyleLbl="revTx" presStyleIdx="2" presStyleCnt="9">
        <dgm:presLayoutVars>
          <dgm:bulletEnabled val="1"/>
        </dgm:presLayoutVars>
      </dgm:prSet>
      <dgm:spPr/>
    </dgm:pt>
    <dgm:pt modelId="{7465B8F4-B26C-4773-BCD3-071279C36E83}" type="pres">
      <dgm:prSet presAssocID="{6160C9FB-66CE-4360-A64C-D1D36A57C189}" presName="rect1" presStyleLbl="alignImgPlace1" presStyleIdx="2" presStyleCnt="9" custLinFactNeighborX="536" custLinFactNeighborY="693"/>
      <dgm:spPr>
        <a:blipFill dpi="0" rotWithShape="1">
          <a:blip xmlns:r="http://schemas.openxmlformats.org/officeDocument/2006/relationships" r:embed="rId5"/>
          <a:srcRect/>
          <a:stretch>
            <a:fillRect l="-16022" r="-109978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0C83CCC-2966-4BBD-A8A6-CBCAD95F4D7C}" type="pres">
      <dgm:prSet presAssocID="{BB5A2D29-C0ED-41F6-A0E6-98CAE4D64390}" presName="sibTrans" presStyleCnt="0"/>
      <dgm:spPr/>
    </dgm:pt>
    <dgm:pt modelId="{736957FD-4F7C-45A6-B76A-4C0508B0EA41}" type="pres">
      <dgm:prSet presAssocID="{1910E6D6-5F68-4EC2-91A8-9592BD1FC491}" presName="composite" presStyleCnt="0"/>
      <dgm:spPr/>
    </dgm:pt>
    <dgm:pt modelId="{2CF637E7-6FB8-4889-BCB8-400129178974}" type="pres">
      <dgm:prSet presAssocID="{1910E6D6-5F68-4EC2-91A8-9592BD1FC491}" presName="rect2" presStyleLbl="revTx" presStyleIdx="3" presStyleCnt="9">
        <dgm:presLayoutVars>
          <dgm:bulletEnabled val="1"/>
        </dgm:presLayoutVars>
      </dgm:prSet>
      <dgm:spPr/>
    </dgm:pt>
    <dgm:pt modelId="{FBDB884B-FD52-4418-9C0F-A74D00ACEB6E}" type="pres">
      <dgm:prSet presAssocID="{1910E6D6-5F68-4EC2-91A8-9592BD1FC491}" presName="rect1" presStyleLbl="alignImgPlace1" presStyleIdx="3" presStyleCnt="9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6F7A1EFC-E9B9-4FA1-A52D-C361BF631D22}" type="pres">
      <dgm:prSet presAssocID="{A57B8CFE-D390-42F7-81FC-C2BBFC972B79}" presName="sibTrans" presStyleCnt="0"/>
      <dgm:spPr/>
    </dgm:pt>
    <dgm:pt modelId="{E2723DE1-FF0B-4B0E-A8E6-78223702DBC3}" type="pres">
      <dgm:prSet presAssocID="{AFBAD885-A5B7-461D-9468-FE558793AE44}" presName="composite" presStyleCnt="0"/>
      <dgm:spPr/>
    </dgm:pt>
    <dgm:pt modelId="{B5F4F535-6A4C-4F72-8596-279A14599F00}" type="pres">
      <dgm:prSet presAssocID="{AFBAD885-A5B7-461D-9468-FE558793AE44}" presName="rect2" presStyleLbl="revTx" presStyleIdx="4" presStyleCnt="9">
        <dgm:presLayoutVars>
          <dgm:bulletEnabled val="1"/>
        </dgm:presLayoutVars>
      </dgm:prSet>
      <dgm:spPr/>
    </dgm:pt>
    <dgm:pt modelId="{82D4F3D7-AFD8-4799-9233-B53B0A800E59}" type="pres">
      <dgm:prSet presAssocID="{AFBAD885-A5B7-461D-9468-FE558793AE44}" presName="rect1" presStyleLbl="alignImgPlace1" presStyleIdx="4" presStyleCnt="9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209" r="-74791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662127EB-BEAF-411B-9759-F2F32A689233}" type="pres">
      <dgm:prSet presAssocID="{0824F6E3-F182-4F8F-A472-BD30F1550C79}" presName="sibTrans" presStyleCnt="0"/>
      <dgm:spPr/>
    </dgm:pt>
    <dgm:pt modelId="{41B73ACE-02AB-49BA-8055-5BC407D63FDE}" type="pres">
      <dgm:prSet presAssocID="{8D4C3F92-BA48-4363-9328-4D0C1633B3FD}" presName="composite" presStyleCnt="0"/>
      <dgm:spPr/>
    </dgm:pt>
    <dgm:pt modelId="{1FEA1711-6832-4567-BCEB-9239B47E61BB}" type="pres">
      <dgm:prSet presAssocID="{8D4C3F92-BA48-4363-9328-4D0C1633B3FD}" presName="rect2" presStyleLbl="revTx" presStyleIdx="5" presStyleCnt="9">
        <dgm:presLayoutVars>
          <dgm:bulletEnabled val="1"/>
        </dgm:presLayoutVars>
      </dgm:prSet>
      <dgm:spPr/>
    </dgm:pt>
    <dgm:pt modelId="{F2EEB40B-7388-4530-88C5-C99F9BFFBD6D}" type="pres">
      <dgm:prSet presAssocID="{8D4C3F92-BA48-4363-9328-4D0C1633B3FD}" presName="rect1" presStyleLbl="alignImgPlace1" presStyleIdx="5" presStyleCnt="9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720" r="-97280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4E3AC8E5-C75F-463D-8626-3EF188A27AD3}" type="pres">
      <dgm:prSet presAssocID="{7EAA7905-3FB0-41BA-9512-F86C632BC41F}" presName="sibTrans" presStyleCnt="0"/>
      <dgm:spPr/>
    </dgm:pt>
    <dgm:pt modelId="{F2DF47A1-A5BE-441B-88C8-EAC4D3722827}" type="pres">
      <dgm:prSet presAssocID="{C93DE005-B5EE-4A04-8C47-1D4C96163A44}" presName="composite" presStyleCnt="0"/>
      <dgm:spPr/>
    </dgm:pt>
    <dgm:pt modelId="{DD815E13-3A1A-4345-9FA6-5C0A4A92075F}" type="pres">
      <dgm:prSet presAssocID="{C93DE005-B5EE-4A04-8C47-1D4C96163A44}" presName="rect2" presStyleLbl="revTx" presStyleIdx="6" presStyleCnt="9">
        <dgm:presLayoutVars>
          <dgm:bulletEnabled val="1"/>
        </dgm:presLayoutVars>
      </dgm:prSet>
      <dgm:spPr/>
    </dgm:pt>
    <dgm:pt modelId="{7F630192-A605-4A24-AAEB-35F4BBF2DA27}" type="pres">
      <dgm:prSet presAssocID="{C93DE005-B5EE-4A04-8C47-1D4C96163A44}" presName="rect1" presStyleLbl="alignImgPlace1" presStyleIdx="6" presStyleCnt="9" custLinFactNeighborX="-380"/>
      <dgm:spPr>
        <a:blipFill dpi="0" rotWithShape="1">
          <a:blip xmlns:r="http://schemas.openxmlformats.org/officeDocument/2006/relationships" r:embed="rId13"/>
          <a:srcRect/>
          <a:stretch>
            <a:fillRect l="-15371" r="-104629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581FCBBB-0C47-4D42-9089-8E4A75866F6C}" type="pres">
      <dgm:prSet presAssocID="{768E1D7C-6EC8-4B64-8756-5208B787026F}" presName="sibTrans" presStyleCnt="0"/>
      <dgm:spPr/>
    </dgm:pt>
    <dgm:pt modelId="{C0DD7B32-5881-4967-9060-08F0E1CE82F3}" type="pres">
      <dgm:prSet presAssocID="{05D3B589-AE0D-49C7-846A-F467E508159E}" presName="composite" presStyleCnt="0"/>
      <dgm:spPr/>
    </dgm:pt>
    <dgm:pt modelId="{0CFC525F-9E4A-40B4-B249-38B392729FC7}" type="pres">
      <dgm:prSet presAssocID="{05D3B589-AE0D-49C7-846A-F467E508159E}" presName="rect2" presStyleLbl="revTx" presStyleIdx="7" presStyleCnt="9">
        <dgm:presLayoutVars>
          <dgm:bulletEnabled val="1"/>
        </dgm:presLayoutVars>
      </dgm:prSet>
      <dgm:spPr/>
    </dgm:pt>
    <dgm:pt modelId="{7C2DE3FC-79A5-450A-B69E-AD5881D2455A}" type="pres">
      <dgm:prSet presAssocID="{05D3B589-AE0D-49C7-846A-F467E508159E}" presName="rect1" presStyleLbl="alignImgPlace1" presStyleIdx="7" presStyleCnt="9"/>
      <dgm:spPr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860" r="-71140"/>
          </a:stretch>
        </a:blipFill>
        <a:ln w="12700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6" action="ppaction://hlinksldjump"/>
          </dgm14:cNvPr>
        </a:ext>
      </dgm:extLst>
    </dgm:pt>
    <dgm:pt modelId="{A754D450-AB22-4469-9446-430393148AD7}" type="pres">
      <dgm:prSet presAssocID="{83BF8EDC-15AA-4080-A87E-A6CCCA15164F}" presName="sibTrans" presStyleCnt="0"/>
      <dgm:spPr/>
    </dgm:pt>
    <dgm:pt modelId="{9E4B2184-4890-443F-A340-75B9094072F5}" type="pres">
      <dgm:prSet presAssocID="{2C15E1DA-DB8E-45E8-8FC7-15C4727DBD5F}" presName="composite" presStyleCnt="0"/>
      <dgm:spPr/>
    </dgm:pt>
    <dgm:pt modelId="{3026675A-97D4-422B-9EBA-1DA9ED2D4170}" type="pres">
      <dgm:prSet presAssocID="{2C15E1DA-DB8E-45E8-8FC7-15C4727DBD5F}" presName="rect2" presStyleLbl="revTx" presStyleIdx="8" presStyleCnt="9" custLinFactNeighborY="2903">
        <dgm:presLayoutVars>
          <dgm:bulletEnabled val="1"/>
        </dgm:presLayoutVars>
      </dgm:prSet>
      <dgm:spPr/>
    </dgm:pt>
    <dgm:pt modelId="{073A411C-A279-4FB0-B2B1-E6764A42DBAB}" type="pres">
      <dgm:prSet presAssocID="{2C15E1DA-DB8E-45E8-8FC7-15C4727DBD5F}" presName="rect1" presStyleLbl="alignImgPlace1" presStyleIdx="8" presStyleCnt="9" custScaleY="98931"/>
      <dgm:spPr>
        <a:blipFill dpi="0" rotWithShape="1"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41" t="-11731" r="1848" b="-6983"/>
          </a:stretch>
        </a:blipFill>
        <a:ln w="1587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8" action="ppaction://hlinksldjump"/>
          </dgm14:cNvPr>
        </a:ext>
      </dgm:extLst>
    </dgm:pt>
  </dgm:ptLst>
  <dgm:cxnLst>
    <dgm:cxn modelId="{BA6CA800-79EF-4211-B59D-2B9DBD6663E5}" type="presOf" srcId="{516D3AE7-FDA7-4BD4-BD75-34D08887EA42}" destId="{DF889A0D-5093-4FD2-86FE-29F94931CCF2}" srcOrd="0" destOrd="0" presId="urn:microsoft.com/office/officeart/2008/layout/PictureGrid"/>
    <dgm:cxn modelId="{DED92810-2EC3-4204-ADE4-EA9FDCFF28AA}" srcId="{C81560C9-26AC-4F20-A712-8D893D4B00FB}" destId="{AFBAD885-A5B7-461D-9468-FE558793AE44}" srcOrd="4" destOrd="0" parTransId="{BE1D419E-42F4-4527-A4EC-B559BFE0125D}" sibTransId="{0824F6E3-F182-4F8F-A472-BD30F1550C79}"/>
    <dgm:cxn modelId="{A14FBB25-A77D-4683-8408-4A414C8D263C}" type="presOf" srcId="{2C15E1DA-DB8E-45E8-8FC7-15C4727DBD5F}" destId="{3026675A-97D4-422B-9EBA-1DA9ED2D4170}" srcOrd="0" destOrd="0" presId="urn:microsoft.com/office/officeart/2008/layout/PictureGrid"/>
    <dgm:cxn modelId="{65417033-D497-4EF8-88E6-BBC6D24B5D77}" type="presOf" srcId="{8D4C3F92-BA48-4363-9328-4D0C1633B3FD}" destId="{1FEA1711-6832-4567-BCEB-9239B47E61BB}" srcOrd="0" destOrd="0" presId="urn:microsoft.com/office/officeart/2008/layout/PictureGrid"/>
    <dgm:cxn modelId="{47E0E134-BA8E-447B-B203-3E1B445AF961}" type="presOf" srcId="{6160C9FB-66CE-4360-A64C-D1D36A57C189}" destId="{DF014842-CA74-4D32-ADE6-B512619212AD}" srcOrd="0" destOrd="0" presId="urn:microsoft.com/office/officeart/2008/layout/PictureGrid"/>
    <dgm:cxn modelId="{5A1D8E37-68C4-40A9-A514-1FE8E49634CD}" srcId="{C81560C9-26AC-4F20-A712-8D893D4B00FB}" destId="{05D3B589-AE0D-49C7-846A-F467E508159E}" srcOrd="7" destOrd="0" parTransId="{75201C24-5A91-4D47-B5B7-373BB26F271C}" sibTransId="{83BF8EDC-15AA-4080-A87E-A6CCCA15164F}"/>
    <dgm:cxn modelId="{F6CA6442-7605-4C4D-8CC5-7209EE650EA1}" srcId="{C81560C9-26AC-4F20-A712-8D893D4B00FB}" destId="{8D4C3F92-BA48-4363-9328-4D0C1633B3FD}" srcOrd="5" destOrd="0" parTransId="{55B14FD9-37B3-41EA-BBF7-A04559F4C37A}" sibTransId="{7EAA7905-3FB0-41BA-9512-F86C632BC41F}"/>
    <dgm:cxn modelId="{F4732566-7C7A-4943-829B-46CF9FE6AE5A}" type="presOf" srcId="{1910E6D6-5F68-4EC2-91A8-9592BD1FC491}" destId="{2CF637E7-6FB8-4889-BCB8-400129178974}" srcOrd="0" destOrd="0" presId="urn:microsoft.com/office/officeart/2008/layout/PictureGrid"/>
    <dgm:cxn modelId="{26E86669-2E1F-460E-8F51-F57E95C5FA5D}" type="presOf" srcId="{05D3B589-AE0D-49C7-846A-F467E508159E}" destId="{0CFC525F-9E4A-40B4-B249-38B392729FC7}" srcOrd="0" destOrd="0" presId="urn:microsoft.com/office/officeart/2008/layout/PictureGrid"/>
    <dgm:cxn modelId="{95BD586E-FBA7-4AB4-8089-601E96882ACA}" srcId="{C81560C9-26AC-4F20-A712-8D893D4B00FB}" destId="{2C15E1DA-DB8E-45E8-8FC7-15C4727DBD5F}" srcOrd="8" destOrd="0" parTransId="{7E83C9FB-D4E3-4FE8-AB78-E5800BBFDAA6}" sibTransId="{CFABC901-F3E4-4705-9D1B-4D6142E7FCB0}"/>
    <dgm:cxn modelId="{02A4FC75-C554-493D-A037-13680178B8D6}" srcId="{C81560C9-26AC-4F20-A712-8D893D4B00FB}" destId="{C93DE005-B5EE-4A04-8C47-1D4C96163A44}" srcOrd="6" destOrd="0" parTransId="{9C77D8FF-448D-4E42-BD63-1F5DD2FCF560}" sibTransId="{768E1D7C-6EC8-4B64-8756-5208B787026F}"/>
    <dgm:cxn modelId="{99BA1756-F178-4AF3-87A7-68D1BE54CD9E}" srcId="{C81560C9-26AC-4F20-A712-8D893D4B00FB}" destId="{1910E6D6-5F68-4EC2-91A8-9592BD1FC491}" srcOrd="3" destOrd="0" parTransId="{8B4D6DF7-3018-4349-BAA5-37B0DD514EF8}" sibTransId="{A57B8CFE-D390-42F7-81FC-C2BBFC972B79}"/>
    <dgm:cxn modelId="{149E98A0-FC99-4216-B07B-BC35AEA16C8F}" type="presOf" srcId="{C81560C9-26AC-4F20-A712-8D893D4B00FB}" destId="{123E8BE6-979F-4B05-9E57-041F8DB0870A}" srcOrd="0" destOrd="0" presId="urn:microsoft.com/office/officeart/2008/layout/PictureGrid"/>
    <dgm:cxn modelId="{4DF6DCAE-84E1-40BA-BF7F-8C422771EAD8}" srcId="{C81560C9-26AC-4F20-A712-8D893D4B00FB}" destId="{6160C9FB-66CE-4360-A64C-D1D36A57C189}" srcOrd="2" destOrd="0" parTransId="{F91606EC-05C3-47EF-B8D0-F09A5E2CA058}" sibTransId="{BB5A2D29-C0ED-41F6-A0E6-98CAE4D64390}"/>
    <dgm:cxn modelId="{C97682B2-1625-4C3C-A501-1BBFD56EDBA6}" type="presOf" srcId="{C93DE005-B5EE-4A04-8C47-1D4C96163A44}" destId="{DD815E13-3A1A-4345-9FA6-5C0A4A92075F}" srcOrd="0" destOrd="0" presId="urn:microsoft.com/office/officeart/2008/layout/PictureGrid"/>
    <dgm:cxn modelId="{6B46E9B8-C214-48EF-9183-DB1159B5A891}" srcId="{C81560C9-26AC-4F20-A712-8D893D4B00FB}" destId="{516D3AE7-FDA7-4BD4-BD75-34D08887EA42}" srcOrd="1" destOrd="0" parTransId="{A33A6871-7D29-4100-970C-A9AA84009BD6}" sibTransId="{A5ACA47F-6A11-4527-8030-F04821214C36}"/>
    <dgm:cxn modelId="{981999DE-90F0-4ABB-BA64-02D4C6AD9EC8}" srcId="{C81560C9-26AC-4F20-A712-8D893D4B00FB}" destId="{B9F95289-2C23-42C4-9AA5-28D56492A333}" srcOrd="0" destOrd="0" parTransId="{406CAD8B-67F3-45D8-8092-187ECF49546C}" sibTransId="{5377BD9F-8B19-4D35-889B-B58E114EBDB1}"/>
    <dgm:cxn modelId="{211D96ED-34E6-4788-ADA9-2889E1B59C2C}" type="presOf" srcId="{B9F95289-2C23-42C4-9AA5-28D56492A333}" destId="{8E8818D8-BAC6-4C4C-A5C7-D9DD71312EC4}" srcOrd="0" destOrd="0" presId="urn:microsoft.com/office/officeart/2008/layout/PictureGrid"/>
    <dgm:cxn modelId="{F1B6D5EF-06B9-46BF-9124-F2A91EBAE46E}" type="presOf" srcId="{AFBAD885-A5B7-461D-9468-FE558793AE44}" destId="{B5F4F535-6A4C-4F72-8596-279A14599F00}" srcOrd="0" destOrd="0" presId="urn:microsoft.com/office/officeart/2008/layout/PictureGrid"/>
    <dgm:cxn modelId="{DC92327A-6BFC-4430-99B1-BF43C6658CA0}" type="presParOf" srcId="{123E8BE6-979F-4B05-9E57-041F8DB0870A}" destId="{4CD061F1-8FAB-4D97-A6A6-01AB3BB85EBE}" srcOrd="0" destOrd="0" presId="urn:microsoft.com/office/officeart/2008/layout/PictureGrid"/>
    <dgm:cxn modelId="{B7F48410-A7C7-476F-BB56-F8FA3B359C19}" type="presParOf" srcId="{4CD061F1-8FAB-4D97-A6A6-01AB3BB85EBE}" destId="{8E8818D8-BAC6-4C4C-A5C7-D9DD71312EC4}" srcOrd="0" destOrd="0" presId="urn:microsoft.com/office/officeart/2008/layout/PictureGrid"/>
    <dgm:cxn modelId="{050A0C87-1C1F-451B-B072-264EE4CDA2DB}" type="presParOf" srcId="{4CD061F1-8FAB-4D97-A6A6-01AB3BB85EBE}" destId="{192E649A-8C13-4215-A211-145600E9F013}" srcOrd="1" destOrd="0" presId="urn:microsoft.com/office/officeart/2008/layout/PictureGrid"/>
    <dgm:cxn modelId="{ED47F75D-11F1-4300-91DB-FECEBE12F7CA}" type="presParOf" srcId="{123E8BE6-979F-4B05-9E57-041F8DB0870A}" destId="{93A62109-8A4F-4F6A-8FFB-FB3D863776EB}" srcOrd="1" destOrd="0" presId="urn:microsoft.com/office/officeart/2008/layout/PictureGrid"/>
    <dgm:cxn modelId="{FDBDF1AA-329C-44B1-91FC-1A42B8E04DDA}" type="presParOf" srcId="{123E8BE6-979F-4B05-9E57-041F8DB0870A}" destId="{77B1A3D2-656D-4516-B143-5675DC3B66DF}" srcOrd="2" destOrd="0" presId="urn:microsoft.com/office/officeart/2008/layout/PictureGrid"/>
    <dgm:cxn modelId="{A5C763B6-AF4A-4F37-AC92-6D8FDA59D1F5}" type="presParOf" srcId="{77B1A3D2-656D-4516-B143-5675DC3B66DF}" destId="{DF889A0D-5093-4FD2-86FE-29F94931CCF2}" srcOrd="0" destOrd="0" presId="urn:microsoft.com/office/officeart/2008/layout/PictureGrid"/>
    <dgm:cxn modelId="{E7000BC1-2F29-445F-B153-B303F9BE3023}" type="presParOf" srcId="{77B1A3D2-656D-4516-B143-5675DC3B66DF}" destId="{BC4AC9C2-50E9-4AA8-B680-AA5B5C27DB00}" srcOrd="1" destOrd="0" presId="urn:microsoft.com/office/officeart/2008/layout/PictureGrid"/>
    <dgm:cxn modelId="{C6B13121-2F1F-4E57-A689-A2BE2E62EB8E}" type="presParOf" srcId="{123E8BE6-979F-4B05-9E57-041F8DB0870A}" destId="{B3CDEDB3-7693-4AE4-AD7D-6671D7F2B3C1}" srcOrd="3" destOrd="0" presId="urn:microsoft.com/office/officeart/2008/layout/PictureGrid"/>
    <dgm:cxn modelId="{AB7FF59E-EF48-439A-999B-1A51ABDF1E68}" type="presParOf" srcId="{123E8BE6-979F-4B05-9E57-041F8DB0870A}" destId="{B8E4589F-3301-4EAB-87F3-4D76358F29DC}" srcOrd="4" destOrd="0" presId="urn:microsoft.com/office/officeart/2008/layout/PictureGrid"/>
    <dgm:cxn modelId="{CC0DCF25-1990-4A28-805B-794FBA960AFB}" type="presParOf" srcId="{B8E4589F-3301-4EAB-87F3-4D76358F29DC}" destId="{DF014842-CA74-4D32-ADE6-B512619212AD}" srcOrd="0" destOrd="0" presId="urn:microsoft.com/office/officeart/2008/layout/PictureGrid"/>
    <dgm:cxn modelId="{702E18ED-D214-478E-AC6C-D381EAA0B1A3}" type="presParOf" srcId="{B8E4589F-3301-4EAB-87F3-4D76358F29DC}" destId="{7465B8F4-B26C-4773-BCD3-071279C36E83}" srcOrd="1" destOrd="0" presId="urn:microsoft.com/office/officeart/2008/layout/PictureGrid"/>
    <dgm:cxn modelId="{7225AE0F-F281-452C-898A-45C179056080}" type="presParOf" srcId="{123E8BE6-979F-4B05-9E57-041F8DB0870A}" destId="{00C83CCC-2966-4BBD-A8A6-CBCAD95F4D7C}" srcOrd="5" destOrd="0" presId="urn:microsoft.com/office/officeart/2008/layout/PictureGrid"/>
    <dgm:cxn modelId="{ADEBBEDA-BD4A-4EE8-9951-F069C51FBE21}" type="presParOf" srcId="{123E8BE6-979F-4B05-9E57-041F8DB0870A}" destId="{736957FD-4F7C-45A6-B76A-4C0508B0EA41}" srcOrd="6" destOrd="0" presId="urn:microsoft.com/office/officeart/2008/layout/PictureGrid"/>
    <dgm:cxn modelId="{51D19D36-2D0A-490F-88D3-3FC9999398A1}" type="presParOf" srcId="{736957FD-4F7C-45A6-B76A-4C0508B0EA41}" destId="{2CF637E7-6FB8-4889-BCB8-400129178974}" srcOrd="0" destOrd="0" presId="urn:microsoft.com/office/officeart/2008/layout/PictureGrid"/>
    <dgm:cxn modelId="{43F2ECD1-4D82-4CA9-B147-2AF52D668479}" type="presParOf" srcId="{736957FD-4F7C-45A6-B76A-4C0508B0EA41}" destId="{FBDB884B-FD52-4418-9C0F-A74D00ACEB6E}" srcOrd="1" destOrd="0" presId="urn:microsoft.com/office/officeart/2008/layout/PictureGrid"/>
    <dgm:cxn modelId="{C8826011-CB51-41D9-9A14-57FE2857818C}" type="presParOf" srcId="{123E8BE6-979F-4B05-9E57-041F8DB0870A}" destId="{6F7A1EFC-E9B9-4FA1-A52D-C361BF631D22}" srcOrd="7" destOrd="0" presId="urn:microsoft.com/office/officeart/2008/layout/PictureGrid"/>
    <dgm:cxn modelId="{1BF01891-58E0-4B7B-BD5B-6B878FDF1295}" type="presParOf" srcId="{123E8BE6-979F-4B05-9E57-041F8DB0870A}" destId="{E2723DE1-FF0B-4B0E-A8E6-78223702DBC3}" srcOrd="8" destOrd="0" presId="urn:microsoft.com/office/officeart/2008/layout/PictureGrid"/>
    <dgm:cxn modelId="{0C169394-089D-43B6-A8D8-E5C266EE6A61}" type="presParOf" srcId="{E2723DE1-FF0B-4B0E-A8E6-78223702DBC3}" destId="{B5F4F535-6A4C-4F72-8596-279A14599F00}" srcOrd="0" destOrd="0" presId="urn:microsoft.com/office/officeart/2008/layout/PictureGrid"/>
    <dgm:cxn modelId="{839E4A7D-ABBB-4566-BC2A-CC20319C3A1F}" type="presParOf" srcId="{E2723DE1-FF0B-4B0E-A8E6-78223702DBC3}" destId="{82D4F3D7-AFD8-4799-9233-B53B0A800E59}" srcOrd="1" destOrd="0" presId="urn:microsoft.com/office/officeart/2008/layout/PictureGrid"/>
    <dgm:cxn modelId="{F1A957EA-E42B-4548-9ED1-CA628E5509D0}" type="presParOf" srcId="{123E8BE6-979F-4B05-9E57-041F8DB0870A}" destId="{662127EB-BEAF-411B-9759-F2F32A689233}" srcOrd="9" destOrd="0" presId="urn:microsoft.com/office/officeart/2008/layout/PictureGrid"/>
    <dgm:cxn modelId="{963BAB8F-FFFF-48C1-9F8D-4A944B6A16D8}" type="presParOf" srcId="{123E8BE6-979F-4B05-9E57-041F8DB0870A}" destId="{41B73ACE-02AB-49BA-8055-5BC407D63FDE}" srcOrd="10" destOrd="0" presId="urn:microsoft.com/office/officeart/2008/layout/PictureGrid"/>
    <dgm:cxn modelId="{2222B114-F847-4B71-AF0E-47734F5B5A7A}" type="presParOf" srcId="{41B73ACE-02AB-49BA-8055-5BC407D63FDE}" destId="{1FEA1711-6832-4567-BCEB-9239B47E61BB}" srcOrd="0" destOrd="0" presId="urn:microsoft.com/office/officeart/2008/layout/PictureGrid"/>
    <dgm:cxn modelId="{BBF8274B-2F71-4E55-972A-77F3FCDF1310}" type="presParOf" srcId="{41B73ACE-02AB-49BA-8055-5BC407D63FDE}" destId="{F2EEB40B-7388-4530-88C5-C99F9BFFBD6D}" srcOrd="1" destOrd="0" presId="urn:microsoft.com/office/officeart/2008/layout/PictureGrid"/>
    <dgm:cxn modelId="{392114A0-859C-4FB5-9E9B-5AF47650BB69}" type="presParOf" srcId="{123E8BE6-979F-4B05-9E57-041F8DB0870A}" destId="{4E3AC8E5-C75F-463D-8626-3EF188A27AD3}" srcOrd="11" destOrd="0" presId="urn:microsoft.com/office/officeart/2008/layout/PictureGrid"/>
    <dgm:cxn modelId="{A2FB82B0-085C-4119-BECA-2B23EB521C4D}" type="presParOf" srcId="{123E8BE6-979F-4B05-9E57-041F8DB0870A}" destId="{F2DF47A1-A5BE-441B-88C8-EAC4D3722827}" srcOrd="12" destOrd="0" presId="urn:microsoft.com/office/officeart/2008/layout/PictureGrid"/>
    <dgm:cxn modelId="{89DD267A-627B-451D-9D8F-AFFA979403DB}" type="presParOf" srcId="{F2DF47A1-A5BE-441B-88C8-EAC4D3722827}" destId="{DD815E13-3A1A-4345-9FA6-5C0A4A92075F}" srcOrd="0" destOrd="0" presId="urn:microsoft.com/office/officeart/2008/layout/PictureGrid"/>
    <dgm:cxn modelId="{96D399CB-ADA0-48ED-9BED-76CA50B65964}" type="presParOf" srcId="{F2DF47A1-A5BE-441B-88C8-EAC4D3722827}" destId="{7F630192-A605-4A24-AAEB-35F4BBF2DA27}" srcOrd="1" destOrd="0" presId="urn:microsoft.com/office/officeart/2008/layout/PictureGrid"/>
    <dgm:cxn modelId="{9BE14C0E-EBCE-4EB0-9A72-34EA2612C553}" type="presParOf" srcId="{123E8BE6-979F-4B05-9E57-041F8DB0870A}" destId="{581FCBBB-0C47-4D42-9089-8E4A75866F6C}" srcOrd="13" destOrd="0" presId="urn:microsoft.com/office/officeart/2008/layout/PictureGrid"/>
    <dgm:cxn modelId="{498B987E-ED35-441B-BCB2-C04E20F0000C}" type="presParOf" srcId="{123E8BE6-979F-4B05-9E57-041F8DB0870A}" destId="{C0DD7B32-5881-4967-9060-08F0E1CE82F3}" srcOrd="14" destOrd="0" presId="urn:microsoft.com/office/officeart/2008/layout/PictureGrid"/>
    <dgm:cxn modelId="{15EA8C8F-0A87-429B-8604-B1C9610FA893}" type="presParOf" srcId="{C0DD7B32-5881-4967-9060-08F0E1CE82F3}" destId="{0CFC525F-9E4A-40B4-B249-38B392729FC7}" srcOrd="0" destOrd="0" presId="urn:microsoft.com/office/officeart/2008/layout/PictureGrid"/>
    <dgm:cxn modelId="{A75EC2DE-EE40-4AE5-8464-74D7FAA31216}" type="presParOf" srcId="{C0DD7B32-5881-4967-9060-08F0E1CE82F3}" destId="{7C2DE3FC-79A5-450A-B69E-AD5881D2455A}" srcOrd="1" destOrd="0" presId="urn:microsoft.com/office/officeart/2008/layout/PictureGrid"/>
    <dgm:cxn modelId="{25DCD28B-E65F-4503-A356-E492FBA8EC36}" type="presParOf" srcId="{123E8BE6-979F-4B05-9E57-041F8DB0870A}" destId="{A754D450-AB22-4469-9446-430393148AD7}" srcOrd="15" destOrd="0" presId="urn:microsoft.com/office/officeart/2008/layout/PictureGrid"/>
    <dgm:cxn modelId="{7131DEAF-409E-4900-B545-AF2ED97F3A87}" type="presParOf" srcId="{123E8BE6-979F-4B05-9E57-041F8DB0870A}" destId="{9E4B2184-4890-443F-A340-75B9094072F5}" srcOrd="16" destOrd="0" presId="urn:microsoft.com/office/officeart/2008/layout/PictureGrid"/>
    <dgm:cxn modelId="{C3A7AB99-B527-4E10-8C18-94DE7962605A}" type="presParOf" srcId="{9E4B2184-4890-443F-A340-75B9094072F5}" destId="{3026675A-97D4-422B-9EBA-1DA9ED2D4170}" srcOrd="0" destOrd="0" presId="urn:microsoft.com/office/officeart/2008/layout/PictureGrid"/>
    <dgm:cxn modelId="{C1647E42-B1ED-4955-90A5-B53402EE1D60}" type="presParOf" srcId="{9E4B2184-4890-443F-A340-75B9094072F5}" destId="{073A411C-A279-4FB0-B2B1-E6764A42DBAB}" srcOrd="1" destOrd="0" presId="urn:microsoft.com/office/officeart/2008/layout/PictureGrid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18D8-BAC6-4C4C-A5C7-D9DD71312EC4}">
      <dsp:nvSpPr>
        <dsp:cNvPr id="0" name=""/>
        <dsp:cNvSpPr/>
      </dsp:nvSpPr>
      <dsp:spPr>
        <a:xfrm>
          <a:off x="3029817" y="51267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Vibration </a:t>
          </a:r>
          <a:r>
            <a:rPr lang="de-DE" sz="900" kern="1200" dirty="0">
              <a:latin typeface="Arial" panose="020B0604020202020204"/>
            </a:rPr>
            <a:t>measurement</a:t>
          </a:r>
          <a:endParaRPr lang="en-GB" sz="900" kern="1200" dirty="0"/>
        </a:p>
      </dsp:txBody>
      <dsp:txXfrm>
        <a:off x="3029817" y="51267"/>
        <a:ext cx="1532643" cy="229896"/>
      </dsp:txXfrm>
    </dsp:sp>
    <dsp:sp modelId="{192E649A-8C13-4215-A211-145600E9F013}">
      <dsp:nvSpPr>
        <dsp:cNvPr id="0" name=""/>
        <dsp:cNvSpPr/>
      </dsp:nvSpPr>
      <dsp:spPr>
        <a:xfrm>
          <a:off x="3029817" y="326729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47256" r="-70744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89A0D-5093-4FD2-86FE-29F94931CCF2}">
      <dsp:nvSpPr>
        <dsp:cNvPr id="0" name=""/>
        <dsp:cNvSpPr/>
      </dsp:nvSpPr>
      <dsp:spPr>
        <a:xfrm>
          <a:off x="4724474" y="51267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CAN </a:t>
          </a:r>
          <a:r>
            <a:rPr lang="de-DE" sz="900" kern="1200" dirty="0" err="1"/>
            <a:t>bus</a:t>
          </a:r>
          <a:r>
            <a:rPr lang="de-DE" sz="900" kern="1200" dirty="0"/>
            <a:t> </a:t>
          </a:r>
          <a:r>
            <a:rPr lang="de-DE" sz="900" kern="1200" dirty="0" err="1"/>
            <a:t>correlation</a:t>
          </a:r>
          <a:endParaRPr lang="en-GB" sz="900" kern="1200" dirty="0"/>
        </a:p>
      </dsp:txBody>
      <dsp:txXfrm>
        <a:off x="4724474" y="51267"/>
        <a:ext cx="1532643" cy="229896"/>
      </dsp:txXfrm>
    </dsp:sp>
    <dsp:sp modelId="{BC4AC9C2-50E9-4AA8-B680-AA5B5C27DB00}">
      <dsp:nvSpPr>
        <dsp:cNvPr id="0" name=""/>
        <dsp:cNvSpPr/>
      </dsp:nvSpPr>
      <dsp:spPr>
        <a:xfrm>
          <a:off x="4724474" y="326729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-30511" r="-77489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14842-CA74-4D32-ADE6-B512619212AD}">
      <dsp:nvSpPr>
        <dsp:cNvPr id="0" name=""/>
        <dsp:cNvSpPr/>
      </dsp:nvSpPr>
      <dsp:spPr>
        <a:xfrm>
          <a:off x="6419131" y="51267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/>
              </a:solidFill>
            </a:rPr>
            <a:t>dq0 &amp; Space Vectors</a:t>
          </a:r>
          <a:endParaRPr lang="en-GB" sz="900" kern="1200" dirty="0">
            <a:solidFill>
              <a:schemeClr val="tx1"/>
            </a:solidFill>
          </a:endParaRPr>
        </a:p>
      </dsp:txBody>
      <dsp:txXfrm>
        <a:off x="6419131" y="51267"/>
        <a:ext cx="1532643" cy="229896"/>
      </dsp:txXfrm>
    </dsp:sp>
    <dsp:sp modelId="{7465B8F4-B26C-4773-BCD3-071279C36E83}">
      <dsp:nvSpPr>
        <dsp:cNvPr id="0" name=""/>
        <dsp:cNvSpPr/>
      </dsp:nvSpPr>
      <dsp:spPr>
        <a:xfrm>
          <a:off x="6427346" y="337351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-16022" r="-109978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637E7-6FB8-4889-BCB8-400129178974}">
      <dsp:nvSpPr>
        <dsp:cNvPr id="0" name=""/>
        <dsp:cNvSpPr/>
      </dsp:nvSpPr>
      <dsp:spPr>
        <a:xfrm>
          <a:off x="3029817" y="2012638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Drive </a:t>
          </a:r>
          <a:r>
            <a:rPr lang="de-DE" sz="900" kern="1200" dirty="0" err="1"/>
            <a:t>cycle</a:t>
          </a:r>
          <a:r>
            <a:rPr lang="de-DE" sz="900" kern="1200" dirty="0"/>
            <a:t> power</a:t>
          </a:r>
          <a:endParaRPr lang="en-GB" sz="900" kern="1200" dirty="0"/>
        </a:p>
      </dsp:txBody>
      <dsp:txXfrm>
        <a:off x="3029817" y="2012638"/>
        <a:ext cx="1532643" cy="229896"/>
      </dsp:txXfrm>
    </dsp:sp>
    <dsp:sp modelId="{FBDB884B-FD52-4418-9C0F-A74D00ACEB6E}">
      <dsp:nvSpPr>
        <dsp:cNvPr id="0" name=""/>
        <dsp:cNvSpPr/>
      </dsp:nvSpPr>
      <dsp:spPr>
        <a:xfrm>
          <a:off x="3029817" y="2288100"/>
          <a:ext cx="1532643" cy="1532643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4F535-6A4C-4F72-8596-279A14599F00}">
      <dsp:nvSpPr>
        <dsp:cNvPr id="0" name=""/>
        <dsp:cNvSpPr/>
      </dsp:nvSpPr>
      <dsp:spPr>
        <a:xfrm>
          <a:off x="4724474" y="2012638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Dynamic power</a:t>
          </a:r>
          <a:endParaRPr lang="en-GB" sz="900" kern="1200" dirty="0"/>
        </a:p>
      </dsp:txBody>
      <dsp:txXfrm>
        <a:off x="4724474" y="2012638"/>
        <a:ext cx="1532643" cy="229896"/>
      </dsp:txXfrm>
    </dsp:sp>
    <dsp:sp modelId="{82D4F3D7-AFD8-4799-9233-B53B0A800E59}">
      <dsp:nvSpPr>
        <dsp:cNvPr id="0" name=""/>
        <dsp:cNvSpPr/>
      </dsp:nvSpPr>
      <dsp:spPr>
        <a:xfrm>
          <a:off x="4724474" y="2288100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209" r="-74791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A1711-6832-4567-BCEB-9239B47E61BB}">
      <dsp:nvSpPr>
        <dsp:cNvPr id="0" name=""/>
        <dsp:cNvSpPr/>
      </dsp:nvSpPr>
      <dsp:spPr>
        <a:xfrm>
          <a:off x="6419131" y="2012638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Dynamic </a:t>
          </a:r>
          <a:r>
            <a:rPr lang="de-DE" sz="900" kern="1200" dirty="0" err="1"/>
            <a:t>torque</a:t>
          </a:r>
          <a:endParaRPr lang="en-GB" sz="900" kern="1200" dirty="0"/>
        </a:p>
      </dsp:txBody>
      <dsp:txXfrm>
        <a:off x="6419131" y="2012638"/>
        <a:ext cx="1532643" cy="229896"/>
      </dsp:txXfrm>
    </dsp:sp>
    <dsp:sp modelId="{F2EEB40B-7388-4530-88C5-C99F9BFFBD6D}">
      <dsp:nvSpPr>
        <dsp:cNvPr id="0" name=""/>
        <dsp:cNvSpPr/>
      </dsp:nvSpPr>
      <dsp:spPr>
        <a:xfrm>
          <a:off x="6419131" y="2288100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720" r="-9728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15E13-3A1A-4345-9FA6-5C0A4A92075F}">
      <dsp:nvSpPr>
        <dsp:cNvPr id="0" name=""/>
        <dsp:cNvSpPr/>
      </dsp:nvSpPr>
      <dsp:spPr>
        <a:xfrm>
          <a:off x="3029817" y="3974009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Torque ripple</a:t>
          </a:r>
          <a:endParaRPr lang="en-GB" sz="900" kern="1200" dirty="0"/>
        </a:p>
      </dsp:txBody>
      <dsp:txXfrm>
        <a:off x="3029817" y="3974009"/>
        <a:ext cx="1532643" cy="229896"/>
      </dsp:txXfrm>
    </dsp:sp>
    <dsp:sp modelId="{7F630192-A605-4A24-AAEB-35F4BBF2DA27}">
      <dsp:nvSpPr>
        <dsp:cNvPr id="0" name=""/>
        <dsp:cNvSpPr/>
      </dsp:nvSpPr>
      <dsp:spPr>
        <a:xfrm>
          <a:off x="3023993" y="4249472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-15371" r="-104629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C525F-9E4A-40B4-B249-38B392729FC7}">
      <dsp:nvSpPr>
        <dsp:cNvPr id="0" name=""/>
        <dsp:cNvSpPr/>
      </dsp:nvSpPr>
      <dsp:spPr>
        <a:xfrm>
          <a:off x="4724474" y="3974009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In </a:t>
          </a:r>
          <a:r>
            <a:rPr lang="de-DE" sz="900" kern="1200" dirty="0" err="1"/>
            <a:t>car</a:t>
          </a:r>
          <a:r>
            <a:rPr lang="de-DE" sz="900" kern="1200" dirty="0"/>
            <a:t> </a:t>
          </a:r>
          <a:r>
            <a:rPr lang="de-DE" sz="900" kern="1200" dirty="0" err="1"/>
            <a:t>drive</a:t>
          </a:r>
          <a:r>
            <a:rPr lang="de-DE" sz="900" kern="1200" dirty="0"/>
            <a:t> </a:t>
          </a:r>
          <a:r>
            <a:rPr lang="de-DE" sz="900" kern="1200" dirty="0" err="1"/>
            <a:t>cycle</a:t>
          </a:r>
          <a:endParaRPr lang="en-GB" sz="900" kern="1200" dirty="0"/>
        </a:p>
      </dsp:txBody>
      <dsp:txXfrm>
        <a:off x="4724474" y="3974009"/>
        <a:ext cx="1532643" cy="229896"/>
      </dsp:txXfrm>
    </dsp:sp>
    <dsp:sp modelId="{7C2DE3FC-79A5-450A-B69E-AD5881D2455A}">
      <dsp:nvSpPr>
        <dsp:cNvPr id="0" name=""/>
        <dsp:cNvSpPr/>
      </dsp:nvSpPr>
      <dsp:spPr>
        <a:xfrm>
          <a:off x="4724474" y="4249472"/>
          <a:ext cx="1532643" cy="1532643"/>
        </a:xfrm>
        <a:prstGeom prst="rect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860" r="-71140"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6675A-97D4-422B-9EBA-1DA9ED2D4170}">
      <dsp:nvSpPr>
        <dsp:cNvPr id="0" name=""/>
        <dsp:cNvSpPr/>
      </dsp:nvSpPr>
      <dsp:spPr>
        <a:xfrm>
          <a:off x="6419131" y="3984779"/>
          <a:ext cx="1532643" cy="2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tx1"/>
              </a:solidFill>
            </a:rPr>
            <a:t>Inverter Control Calibration</a:t>
          </a:r>
        </a:p>
      </dsp:txBody>
      <dsp:txXfrm>
        <a:off x="6419131" y="3984779"/>
        <a:ext cx="1532643" cy="229896"/>
      </dsp:txXfrm>
    </dsp:sp>
    <dsp:sp modelId="{073A411C-A279-4FB0-B2B1-E6764A42DBAB}">
      <dsp:nvSpPr>
        <dsp:cNvPr id="0" name=""/>
        <dsp:cNvSpPr/>
      </dsp:nvSpPr>
      <dsp:spPr>
        <a:xfrm>
          <a:off x="6419131" y="4261759"/>
          <a:ext cx="1532643" cy="1516259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641" t="-11731" r="1848" b="-6983"/>
          </a:stretch>
        </a:blipFill>
        <a:ln w="15875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2620E-AE57-4657-A557-D427DDDB1495}" type="datetimeFigureOut">
              <a:rPr lang="de-DE" smtClean="0"/>
              <a:t>02.03.2020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2D63B-3E1F-4B07-B02D-3F609D00D7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4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0436-E5D7-4FB2-8173-85BBFC6AE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5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B6ED-F8F8-44E9-9E32-5B80476C29D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455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1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B6ED-F8F8-44E9-9E32-5B80476C29D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65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B6ED-F8F8-44E9-9E32-5B80476C29DA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74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B6ED-F8F8-44E9-9E32-5B80476C29D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68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4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2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35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2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2D63B-3E1F-4B07-B02D-3F609D00D7E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26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B6ED-F8F8-44E9-9E32-5B80476C29D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26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ED65-F1B2-4EE2-83C5-5CF8CCB35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ED65-F1B2-4EE2-83C5-5CF8CCB35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0">
            <a:extLst>
              <a:ext uri="{FF2B5EF4-FFF2-40B4-BE49-F238E27FC236}">
                <a16:creationId xmlns:a16="http://schemas.microsoft.com/office/drawing/2014/main" id="{E3213F46-B7B3-4BBC-A8D4-ADEBA8125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393"/>
            <a:ext cx="12192000" cy="60076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938B7D-B6F6-4466-818E-EB6AB56B78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7" y="1600200"/>
            <a:ext cx="10269537" cy="1031558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e-DE" dirty="0"/>
              <a:t>Write Title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A470C9-9C6E-48C3-84C1-7B3EE4086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8" y="3049588"/>
            <a:ext cx="8281987" cy="8270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Write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9B1876C-4421-4186-8A86-B53E3A784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7" y="4038600"/>
            <a:ext cx="3119438" cy="61912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252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de-DE" dirty="0" err="1"/>
              <a:t>Authors</a:t>
            </a:r>
            <a:r>
              <a:rPr lang="de-DE" dirty="0"/>
              <a:t> Name </a:t>
            </a:r>
            <a:r>
              <a:rPr lang="de-DE" dirty="0" err="1"/>
              <a:t>Surname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EDA0E2-23DA-4DDF-9A78-6F80EE2AC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281" y="528955"/>
            <a:ext cx="1901902" cy="6575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1AB54FD-F0FE-4241-B28A-2243DC1E5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043" y="6057280"/>
            <a:ext cx="745778" cy="4205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12E18C-8593-4A04-8BD5-890B87E40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896" y="6072750"/>
            <a:ext cx="543264" cy="420514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DB7CAD8-A5FC-42E7-B61D-723E170B45B0}"/>
              </a:ext>
            </a:extLst>
          </p:cNvPr>
          <p:cNvSpPr txBox="1">
            <a:spLocks/>
          </p:cNvSpPr>
          <p:nvPr userDrawn="1"/>
        </p:nvSpPr>
        <p:spPr>
          <a:xfrm>
            <a:off x="1161491" y="6271920"/>
            <a:ext cx="3288121" cy="308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 spc="16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667" b="1">
                <a:solidFill>
                  <a:srgbClr val="0033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523962" indent="-304792">
              <a:buFont typeface="Symbol" panose="05050102010706020507" pitchFamily="18" charset="2"/>
              <a:buChar char="-"/>
              <a:defRPr/>
            </a:lvl3pPr>
            <a:lvl5pPr marL="2743131" indent="-304792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0989A7-5CC5-FB4C-BBD8-8C5C16F1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743200" cy="36618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A5F2CFB-8CC6-3342-B42D-CA931AEF31A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EA7041FF-8F7E-434A-BA7D-B7F26449F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523" y="6347883"/>
            <a:ext cx="10795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0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8286" y="1016000"/>
            <a:ext cx="7878989" cy="6746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 </a:t>
            </a:r>
            <a:r>
              <a:rPr lang="de-DE" dirty="0" err="1"/>
              <a:t>for</a:t>
            </a:r>
            <a:r>
              <a:rPr lang="de-DE" dirty="0"/>
              <a:t> Agenda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11EC59-1E17-442B-A324-E16D0BC31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8513" y="1844675"/>
            <a:ext cx="6081712" cy="3743325"/>
          </a:xfrm>
        </p:spPr>
        <p:txBody>
          <a:bodyPr/>
          <a:lstStyle>
            <a:lvl1pPr marL="457200" indent="-457200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2000"/>
            </a:lvl1pPr>
            <a:lvl2pPr marL="457200" indent="-457200">
              <a:lnSpc>
                <a:spcPct val="110000"/>
              </a:lnSpc>
              <a:buFont typeface="+mj-lt"/>
              <a:buAutoNum type="arabicPeriod"/>
              <a:defRPr sz="2000"/>
            </a:lvl2pPr>
            <a:lvl3pPr marL="457200" indent="-457200">
              <a:lnSpc>
                <a:spcPct val="110000"/>
              </a:lnSpc>
              <a:buFont typeface="+mj-lt"/>
              <a:buAutoNum type="arabicPeriod"/>
              <a:defRPr sz="2000"/>
            </a:lvl3pPr>
            <a:lvl4pPr marL="457200" indent="-457200">
              <a:lnSpc>
                <a:spcPct val="110000"/>
              </a:lnSpc>
              <a:buFont typeface="+mj-lt"/>
              <a:buAutoNum type="arabicPeriod"/>
              <a:defRPr sz="2000"/>
            </a:lvl4pPr>
            <a:lvl5pPr marL="457200" indent="-457200">
              <a:lnSpc>
                <a:spcPct val="110000"/>
              </a:lnSpc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E6822-8841-4872-AB1B-0A1687F48E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D1DB9-CFB4-4FB2-8690-1B679F684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349500"/>
            <a:ext cx="10399712" cy="2212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24 </a:t>
            </a:r>
            <a:r>
              <a:rPr lang="en-US" dirty="0" err="1"/>
              <a:t>pt</a:t>
            </a:r>
            <a:r>
              <a:rPr lang="en-US" dirty="0"/>
              <a:t> Arial Bold</a:t>
            </a:r>
            <a:br>
              <a:rPr lang="en-US" dirty="0"/>
            </a:br>
            <a:r>
              <a:rPr lang="en-US" dirty="0"/>
              <a:t>Breaker slide headline</a:t>
            </a:r>
            <a:br>
              <a:rPr lang="en-US" dirty="0"/>
            </a:br>
            <a:r>
              <a:rPr lang="en-US" dirty="0"/>
              <a:t>in several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22ADE-7FE4-447C-A190-E875C0F02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>
            <a:extLst>
              <a:ext uri="{FF2B5EF4-FFF2-40B4-BE49-F238E27FC236}">
                <a16:creationId xmlns:a16="http://schemas.microsoft.com/office/drawing/2014/main" id="{A6E552AD-C404-E541-9617-1B6A7B793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58252" y="0"/>
            <a:ext cx="3346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3AFCDD9C-3459-496A-B1DA-67C125A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540000"/>
            <a:ext cx="10272713" cy="441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2F652A-AFA3-4642-8469-684E00F9FB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4563" y="1259572"/>
            <a:ext cx="10272712" cy="4617354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 marL="468000" indent="-180000">
              <a:buFont typeface="Arial" panose="020B0604020202020204" pitchFamily="34" charset="0"/>
              <a:buChar char="•"/>
              <a:defRPr/>
            </a:lvl2pPr>
            <a:lvl3pPr marL="900000" indent="-180000">
              <a:buFont typeface="Arial" panose="020B0604020202020204" pitchFamily="34" charset="0"/>
              <a:buChar char="•"/>
              <a:defRPr/>
            </a:lvl3pPr>
            <a:lvl4pPr marL="1260000">
              <a:defRPr/>
            </a:lvl4pPr>
          </a:lstStyle>
          <a:p>
            <a:pPr lvl="0"/>
            <a:r>
              <a:rPr lang="de-DE" dirty="0"/>
              <a:t>1st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1"/>
            <a:r>
              <a:rPr lang="de-DE" dirty="0"/>
              <a:t>2nd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2"/>
            <a:r>
              <a:rPr lang="de-DE" dirty="0"/>
              <a:t>3rd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3"/>
            <a:r>
              <a:rPr lang="de-DE" dirty="0"/>
              <a:t>4th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A8845DC-FBF6-4DEE-B4BE-27BD3C4F3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Grafik 5">
            <a:extLst>
              <a:ext uri="{FF2B5EF4-FFF2-40B4-BE49-F238E27FC236}">
                <a16:creationId xmlns:a16="http://schemas.microsoft.com/office/drawing/2014/main" id="{6B2B51D9-759E-4307-B5D4-5C2573A98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404" y="6244128"/>
            <a:ext cx="10795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AFCDD9C-3459-496A-B1DA-67C125A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540000"/>
            <a:ext cx="10272713" cy="441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02F652A-AFA3-4642-8469-684E00F9FB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4563" y="1259572"/>
            <a:ext cx="10272712" cy="4617354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 marL="468000" indent="-180000">
              <a:buFont typeface="Arial" panose="020B0604020202020204" pitchFamily="34" charset="0"/>
              <a:buChar char="•"/>
              <a:defRPr/>
            </a:lvl2pPr>
            <a:lvl3pPr marL="900000" indent="-180000">
              <a:buFont typeface="Arial" panose="020B0604020202020204" pitchFamily="34" charset="0"/>
              <a:buChar char="•"/>
              <a:defRPr/>
            </a:lvl3pPr>
            <a:lvl4pPr marL="1260000" indent="-180000">
              <a:defRPr/>
            </a:lvl4pPr>
          </a:lstStyle>
          <a:p>
            <a:pPr lvl="0"/>
            <a:r>
              <a:rPr lang="de-DE" dirty="0"/>
              <a:t>1st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1"/>
            <a:r>
              <a:rPr lang="de-DE" dirty="0"/>
              <a:t>2nd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2"/>
            <a:r>
              <a:rPr lang="de-DE" dirty="0"/>
              <a:t>3rd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3"/>
            <a:r>
              <a:rPr lang="de-DE" dirty="0"/>
              <a:t>4th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A8845DC-FBF6-4DEE-B4BE-27BD3C4F3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Grafik 5">
            <a:extLst>
              <a:ext uri="{FF2B5EF4-FFF2-40B4-BE49-F238E27FC236}">
                <a16:creationId xmlns:a16="http://schemas.microsoft.com/office/drawing/2014/main" id="{6B2B51D9-759E-4307-B5D4-5C2573A9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404" y="6244128"/>
            <a:ext cx="10795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C6A7304-A0BB-4285-A8E0-63650881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540000"/>
            <a:ext cx="10272713" cy="441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F752-89DA-42E3-ACCE-61C8F68F4B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F23ED5C2-F02C-4AD9-86B3-015E4BD5B6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1900" y="1289538"/>
            <a:ext cx="4905375" cy="458738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360000">
              <a:defRPr/>
            </a:lvl2pPr>
            <a:lvl3pPr marL="720000">
              <a:defRPr/>
            </a:lvl3pPr>
            <a:lvl4pPr marL="1080000">
              <a:defRPr/>
            </a:lvl4pPr>
          </a:lstStyle>
          <a:p>
            <a:pPr lvl="0"/>
            <a:r>
              <a:rPr lang="de-DE" dirty="0"/>
              <a:t>1st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1"/>
            <a:r>
              <a:rPr lang="de-DE" dirty="0"/>
              <a:t>2nd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2"/>
            <a:r>
              <a:rPr lang="de-DE" dirty="0"/>
              <a:t>3rd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3"/>
            <a:r>
              <a:rPr lang="de-DE" dirty="0"/>
              <a:t>4th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7D181DC-C0AA-42B3-8AEF-11AA888C0B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47738" y="1289538"/>
            <a:ext cx="4932362" cy="458738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360000">
              <a:defRPr/>
            </a:lvl2pPr>
            <a:lvl3pPr marL="720000">
              <a:defRPr/>
            </a:lvl3pPr>
            <a:lvl4pPr marL="1080000">
              <a:defRPr/>
            </a:lvl4pPr>
          </a:lstStyle>
          <a:p>
            <a:pPr lvl="0"/>
            <a:r>
              <a:rPr lang="de-DE" dirty="0"/>
              <a:t>1st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1"/>
            <a:r>
              <a:rPr lang="de-DE" dirty="0"/>
              <a:t>2nd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2"/>
            <a:r>
              <a:rPr lang="de-DE" dirty="0"/>
              <a:t>3rd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3"/>
            <a:r>
              <a:rPr lang="de-DE" dirty="0"/>
              <a:t>4th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6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149C-979B-4109-A6E8-AB64AEB3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540001"/>
            <a:ext cx="10272713" cy="465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AB184-721B-4687-A565-5DFB6061B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losing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FF27-3E8E-4DE6-A235-8CE80ABC5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3412333"/>
            <a:ext cx="7749223" cy="53301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Write URL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D89D10-24B1-4D0B-9679-F05A6375F57F}"/>
              </a:ext>
            </a:extLst>
          </p:cNvPr>
          <p:cNvSpPr txBox="1"/>
          <p:nvPr userDrawn="1"/>
        </p:nvSpPr>
        <p:spPr>
          <a:xfrm>
            <a:off x="947738" y="2280438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6D7CA5-7FAE-45AB-BC86-0D225597EA9F}"/>
              </a:ext>
            </a:extLst>
          </p:cNvPr>
          <p:cNvSpPr txBox="1"/>
          <p:nvPr userDrawn="1"/>
        </p:nvSpPr>
        <p:spPr>
          <a:xfrm>
            <a:off x="4318910" y="6318909"/>
            <a:ext cx="35541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www.hbkworld.com | © HBK – Hottinger, Brüel &amp; Kjær | All rights reserved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7A7B2C-931C-48E7-A21C-C586111DC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44" y="5837324"/>
            <a:ext cx="1847565" cy="63876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5071AD1-0861-487F-A88D-59560696FC2C}"/>
              </a:ext>
            </a:extLst>
          </p:cNvPr>
          <p:cNvSpPr txBox="1">
            <a:spLocks/>
          </p:cNvSpPr>
          <p:nvPr userDrawn="1"/>
        </p:nvSpPr>
        <p:spPr>
          <a:xfrm>
            <a:off x="1161491" y="6271920"/>
            <a:ext cx="3288121" cy="308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 spc="16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PUBLIC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7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4418" y="1117601"/>
            <a:ext cx="7583817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3733" b="1" kern="1200" dirty="0">
                <a:solidFill>
                  <a:srgbClr val="00335A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altLang="de-DE" dirty="0">
                <a:cs typeface="Arial" panose="020B0604020202020204" pitchFamily="34" charset="0"/>
              </a:rPr>
              <a:t>Title</a:t>
            </a:r>
            <a:endParaRPr lang="de-DE" altLang="de-DE" dirty="0"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8180" y="2700386"/>
            <a:ext cx="7583817" cy="1370047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8E4C3666-D158-B945-8967-83DAAC9A06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-5400000">
            <a:off x="4333876" y="-1000124"/>
            <a:ext cx="3524249" cy="12192000"/>
            <a:chOff x="2089" y="0"/>
            <a:chExt cx="1582" cy="3240"/>
          </a:xfrm>
        </p:grpSpPr>
        <p:sp>
          <p:nvSpPr>
            <p:cNvPr id="8" name="AutoShape 21">
              <a:extLst>
                <a:ext uri="{FF2B5EF4-FFF2-40B4-BE49-F238E27FC236}">
                  <a16:creationId xmlns:a16="http://schemas.microsoft.com/office/drawing/2014/main" id="{B1F06479-BD78-CE4F-A28F-4D0BCDA7BA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89" y="0"/>
              <a:ext cx="1582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6FCBA141-113A-DE4F-9CA7-2FF73BB7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687"/>
              <a:ext cx="1582" cy="2553"/>
            </a:xfrm>
            <a:custGeom>
              <a:avLst/>
              <a:gdLst>
                <a:gd name="T0" fmla="*/ 2 w 3164"/>
                <a:gd name="T1" fmla="*/ 0 h 5107"/>
                <a:gd name="T2" fmla="*/ 2 w 3164"/>
                <a:gd name="T3" fmla="*/ 0 h 5107"/>
                <a:gd name="T4" fmla="*/ 2 w 3164"/>
                <a:gd name="T5" fmla="*/ 0 h 5107"/>
                <a:gd name="T6" fmla="*/ 2 w 3164"/>
                <a:gd name="T7" fmla="*/ 0 h 5107"/>
                <a:gd name="T8" fmla="*/ 1 w 3164"/>
                <a:gd name="T9" fmla="*/ 0 h 5107"/>
                <a:gd name="T10" fmla="*/ 1 w 3164"/>
                <a:gd name="T11" fmla="*/ 0 h 5107"/>
                <a:gd name="T12" fmla="*/ 1 w 3164"/>
                <a:gd name="T13" fmla="*/ 0 h 5107"/>
                <a:gd name="T14" fmla="*/ 1 w 3164"/>
                <a:gd name="T15" fmla="*/ 1 h 5107"/>
                <a:gd name="T16" fmla="*/ 1 w 3164"/>
                <a:gd name="T17" fmla="*/ 1 h 5107"/>
                <a:gd name="T18" fmla="*/ 1 w 3164"/>
                <a:gd name="T19" fmla="*/ 1 h 5107"/>
                <a:gd name="T20" fmla="*/ 1 w 3164"/>
                <a:gd name="T21" fmla="*/ 2 h 5107"/>
                <a:gd name="T22" fmla="*/ 0 w 3164"/>
                <a:gd name="T23" fmla="*/ 2 h 5107"/>
                <a:gd name="T24" fmla="*/ 0 w 3164"/>
                <a:gd name="T25" fmla="*/ 4 h 5107"/>
                <a:gd name="T26" fmla="*/ 4 w 3164"/>
                <a:gd name="T27" fmla="*/ 4 h 5107"/>
                <a:gd name="T28" fmla="*/ 4 w 3164"/>
                <a:gd name="T29" fmla="*/ 4 h 5107"/>
                <a:gd name="T30" fmla="*/ 3 w 3164"/>
                <a:gd name="T31" fmla="*/ 4 h 5107"/>
                <a:gd name="T32" fmla="*/ 3 w 3164"/>
                <a:gd name="T33" fmla="*/ 4 h 5107"/>
                <a:gd name="T34" fmla="*/ 3 w 3164"/>
                <a:gd name="T35" fmla="*/ 4 h 5107"/>
                <a:gd name="T36" fmla="*/ 3 w 3164"/>
                <a:gd name="T37" fmla="*/ 3 h 5107"/>
                <a:gd name="T38" fmla="*/ 3 w 3164"/>
                <a:gd name="T39" fmla="*/ 3 h 5107"/>
                <a:gd name="T40" fmla="*/ 3 w 3164"/>
                <a:gd name="T41" fmla="*/ 3 h 5107"/>
                <a:gd name="T42" fmla="*/ 3 w 3164"/>
                <a:gd name="T43" fmla="*/ 2 h 5107"/>
                <a:gd name="T44" fmla="*/ 3 w 3164"/>
                <a:gd name="T45" fmla="*/ 2 h 5107"/>
                <a:gd name="T46" fmla="*/ 3 w 3164"/>
                <a:gd name="T47" fmla="*/ 2 h 5107"/>
                <a:gd name="T48" fmla="*/ 2 w 3164"/>
                <a:gd name="T49" fmla="*/ 1 h 5107"/>
                <a:gd name="T50" fmla="*/ 2 w 3164"/>
                <a:gd name="T51" fmla="*/ 1 h 5107"/>
                <a:gd name="T52" fmla="*/ 2 w 3164"/>
                <a:gd name="T53" fmla="*/ 1 h 5107"/>
                <a:gd name="T54" fmla="*/ 2 w 3164"/>
                <a:gd name="T55" fmla="*/ 0 h 5107"/>
                <a:gd name="T56" fmla="*/ 2 w 3164"/>
                <a:gd name="T57" fmla="*/ 0 h 5107"/>
                <a:gd name="T58" fmla="*/ 2 w 3164"/>
                <a:gd name="T59" fmla="*/ 0 h 5107"/>
                <a:gd name="T60" fmla="*/ 2 w 3164"/>
                <a:gd name="T61" fmla="*/ 0 h 5107"/>
                <a:gd name="T62" fmla="*/ 2 w 3164"/>
                <a:gd name="T63" fmla="*/ 0 h 5107"/>
                <a:gd name="T64" fmla="*/ 2 w 3164"/>
                <a:gd name="T65" fmla="*/ 0 h 5107"/>
                <a:gd name="T66" fmla="*/ 2 w 3164"/>
                <a:gd name="T67" fmla="*/ 0 h 5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64" h="5107">
                  <a:moveTo>
                    <a:pt x="1093" y="0"/>
                  </a:moveTo>
                  <a:lnTo>
                    <a:pt x="1093" y="0"/>
                  </a:lnTo>
                  <a:lnTo>
                    <a:pt x="963" y="298"/>
                  </a:lnTo>
                  <a:lnTo>
                    <a:pt x="829" y="596"/>
                  </a:lnTo>
                  <a:lnTo>
                    <a:pt x="694" y="893"/>
                  </a:lnTo>
                  <a:lnTo>
                    <a:pt x="560" y="1188"/>
                  </a:lnTo>
                  <a:lnTo>
                    <a:pt x="422" y="1483"/>
                  </a:lnTo>
                  <a:lnTo>
                    <a:pt x="283" y="1779"/>
                  </a:lnTo>
                  <a:lnTo>
                    <a:pt x="142" y="2071"/>
                  </a:lnTo>
                  <a:lnTo>
                    <a:pt x="0" y="2364"/>
                  </a:lnTo>
                  <a:lnTo>
                    <a:pt x="0" y="5107"/>
                  </a:lnTo>
                  <a:lnTo>
                    <a:pt x="3164" y="5107"/>
                  </a:lnTo>
                  <a:lnTo>
                    <a:pt x="3047" y="4782"/>
                  </a:lnTo>
                  <a:lnTo>
                    <a:pt x="2930" y="4457"/>
                  </a:lnTo>
                  <a:lnTo>
                    <a:pt x="2810" y="4133"/>
                  </a:lnTo>
                  <a:lnTo>
                    <a:pt x="2687" y="3809"/>
                  </a:lnTo>
                  <a:lnTo>
                    <a:pt x="2565" y="3486"/>
                  </a:lnTo>
                  <a:lnTo>
                    <a:pt x="2440" y="3165"/>
                  </a:lnTo>
                  <a:lnTo>
                    <a:pt x="2313" y="2845"/>
                  </a:lnTo>
                  <a:lnTo>
                    <a:pt x="2184" y="2526"/>
                  </a:lnTo>
                  <a:lnTo>
                    <a:pt x="2053" y="2206"/>
                  </a:lnTo>
                  <a:lnTo>
                    <a:pt x="1922" y="1889"/>
                  </a:lnTo>
                  <a:lnTo>
                    <a:pt x="1788" y="1572"/>
                  </a:lnTo>
                  <a:lnTo>
                    <a:pt x="1653" y="1255"/>
                  </a:lnTo>
                  <a:lnTo>
                    <a:pt x="1515" y="940"/>
                  </a:lnTo>
                  <a:lnTo>
                    <a:pt x="1376" y="626"/>
                  </a:lnTo>
                  <a:lnTo>
                    <a:pt x="1236" y="312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003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E2D8D7C9-3682-DB46-871A-EDC161412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0"/>
              <a:ext cx="547" cy="1868"/>
            </a:xfrm>
            <a:custGeom>
              <a:avLst/>
              <a:gdLst>
                <a:gd name="T0" fmla="*/ 1 w 1093"/>
                <a:gd name="T1" fmla="*/ 0 h 3737"/>
                <a:gd name="T2" fmla="*/ 0 w 1093"/>
                <a:gd name="T3" fmla="*/ 0 h 3737"/>
                <a:gd name="T4" fmla="*/ 0 w 1093"/>
                <a:gd name="T5" fmla="*/ 3 h 3737"/>
                <a:gd name="T6" fmla="*/ 0 w 1093"/>
                <a:gd name="T7" fmla="*/ 3 h 3737"/>
                <a:gd name="T8" fmla="*/ 1 w 1093"/>
                <a:gd name="T9" fmla="*/ 3 h 3737"/>
                <a:gd name="T10" fmla="*/ 1 w 1093"/>
                <a:gd name="T11" fmla="*/ 3 h 3737"/>
                <a:gd name="T12" fmla="*/ 1 w 1093"/>
                <a:gd name="T13" fmla="*/ 2 h 3737"/>
                <a:gd name="T14" fmla="*/ 1 w 1093"/>
                <a:gd name="T15" fmla="*/ 2 h 3737"/>
                <a:gd name="T16" fmla="*/ 1 w 1093"/>
                <a:gd name="T17" fmla="*/ 2 h 3737"/>
                <a:gd name="T18" fmla="*/ 1 w 1093"/>
                <a:gd name="T19" fmla="*/ 1 h 3737"/>
                <a:gd name="T20" fmla="*/ 1 w 1093"/>
                <a:gd name="T21" fmla="*/ 1 h 3737"/>
                <a:gd name="T22" fmla="*/ 2 w 1093"/>
                <a:gd name="T23" fmla="*/ 1 h 3737"/>
                <a:gd name="T24" fmla="*/ 2 w 1093"/>
                <a:gd name="T25" fmla="*/ 1 h 3737"/>
                <a:gd name="T26" fmla="*/ 1 w 1093"/>
                <a:gd name="T27" fmla="*/ 1 h 3737"/>
                <a:gd name="T28" fmla="*/ 1 w 1093"/>
                <a:gd name="T29" fmla="*/ 0 h 3737"/>
                <a:gd name="T30" fmla="*/ 1 w 1093"/>
                <a:gd name="T31" fmla="*/ 0 h 3737"/>
                <a:gd name="T32" fmla="*/ 1 w 1093"/>
                <a:gd name="T33" fmla="*/ 0 h 3737"/>
                <a:gd name="T34" fmla="*/ 1 w 1093"/>
                <a:gd name="T35" fmla="*/ 0 h 37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3" h="3737">
                  <a:moveTo>
                    <a:pt x="442" y="0"/>
                  </a:moveTo>
                  <a:lnTo>
                    <a:pt x="0" y="0"/>
                  </a:lnTo>
                  <a:lnTo>
                    <a:pt x="0" y="3737"/>
                  </a:lnTo>
                  <a:lnTo>
                    <a:pt x="142" y="3444"/>
                  </a:lnTo>
                  <a:lnTo>
                    <a:pt x="283" y="3152"/>
                  </a:lnTo>
                  <a:lnTo>
                    <a:pt x="422" y="2856"/>
                  </a:lnTo>
                  <a:lnTo>
                    <a:pt x="560" y="2561"/>
                  </a:lnTo>
                  <a:lnTo>
                    <a:pt x="694" y="2266"/>
                  </a:lnTo>
                  <a:lnTo>
                    <a:pt x="829" y="1969"/>
                  </a:lnTo>
                  <a:lnTo>
                    <a:pt x="963" y="1671"/>
                  </a:lnTo>
                  <a:lnTo>
                    <a:pt x="1093" y="1373"/>
                  </a:lnTo>
                  <a:lnTo>
                    <a:pt x="934" y="1027"/>
                  </a:lnTo>
                  <a:lnTo>
                    <a:pt x="772" y="684"/>
                  </a:lnTo>
                  <a:lnTo>
                    <a:pt x="609" y="3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06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4557EDD1-DD96-9F41-90D9-8CACA593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0"/>
              <a:ext cx="615" cy="687"/>
            </a:xfrm>
            <a:custGeom>
              <a:avLst/>
              <a:gdLst>
                <a:gd name="T0" fmla="*/ 2 w 1230"/>
                <a:gd name="T1" fmla="*/ 0 h 1373"/>
                <a:gd name="T2" fmla="*/ 0 w 1230"/>
                <a:gd name="T3" fmla="*/ 0 h 1373"/>
                <a:gd name="T4" fmla="*/ 0 w 1230"/>
                <a:gd name="T5" fmla="*/ 0 h 1373"/>
                <a:gd name="T6" fmla="*/ 1 w 1230"/>
                <a:gd name="T7" fmla="*/ 1 h 1373"/>
                <a:gd name="T8" fmla="*/ 1 w 1230"/>
                <a:gd name="T9" fmla="*/ 1 h 1373"/>
                <a:gd name="T10" fmla="*/ 1 w 1230"/>
                <a:gd name="T11" fmla="*/ 2 h 1373"/>
                <a:gd name="T12" fmla="*/ 1 w 1230"/>
                <a:gd name="T13" fmla="*/ 2 h 1373"/>
                <a:gd name="T14" fmla="*/ 1 w 1230"/>
                <a:gd name="T15" fmla="*/ 2 h 1373"/>
                <a:gd name="T16" fmla="*/ 1 w 1230"/>
                <a:gd name="T17" fmla="*/ 2 h 1373"/>
                <a:gd name="T18" fmla="*/ 1 w 1230"/>
                <a:gd name="T19" fmla="*/ 1 h 1373"/>
                <a:gd name="T20" fmla="*/ 2 w 1230"/>
                <a:gd name="T21" fmla="*/ 1 h 1373"/>
                <a:gd name="T22" fmla="*/ 2 w 1230"/>
                <a:gd name="T23" fmla="*/ 0 h 1373"/>
                <a:gd name="T24" fmla="*/ 2 w 1230"/>
                <a:gd name="T25" fmla="*/ 0 h 1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30" h="1373">
                  <a:moveTo>
                    <a:pt x="1230" y="0"/>
                  </a:moveTo>
                  <a:lnTo>
                    <a:pt x="0" y="0"/>
                  </a:lnTo>
                  <a:lnTo>
                    <a:pt x="167" y="342"/>
                  </a:lnTo>
                  <a:lnTo>
                    <a:pt x="330" y="684"/>
                  </a:lnTo>
                  <a:lnTo>
                    <a:pt x="492" y="1027"/>
                  </a:lnTo>
                  <a:lnTo>
                    <a:pt x="651" y="1373"/>
                  </a:lnTo>
                  <a:lnTo>
                    <a:pt x="798" y="1031"/>
                  </a:lnTo>
                  <a:lnTo>
                    <a:pt x="945" y="689"/>
                  </a:lnTo>
                  <a:lnTo>
                    <a:pt x="1088" y="34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99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</p:grpSp>
      <p:pic>
        <p:nvPicPr>
          <p:cNvPr id="12" name="Grafik 5">
            <a:extLst>
              <a:ext uri="{FF2B5EF4-FFF2-40B4-BE49-F238E27FC236}">
                <a16:creationId xmlns:a16="http://schemas.microsoft.com/office/drawing/2014/main" id="{73E2873B-28A7-B343-8226-05331CFB3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364" y="356659"/>
            <a:ext cx="2495113" cy="8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57B6C4-6590-41F0-AEE0-D1E787A7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540000"/>
            <a:ext cx="10272713" cy="4617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AF4E26-E188-4C5A-BA73-229A2A42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563" y="1266093"/>
            <a:ext cx="10272712" cy="4586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1st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1"/>
            <a:r>
              <a:rPr lang="de-DE" dirty="0"/>
              <a:t>2nd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2"/>
            <a:r>
              <a:rPr lang="de-DE" dirty="0"/>
              <a:t>3rd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  <a:p>
            <a:pPr lvl="3"/>
            <a:r>
              <a:rPr lang="de-DE" dirty="0"/>
              <a:t>4th Level</a:t>
            </a:r>
            <a:br>
              <a:rPr lang="de-DE" dirty="0"/>
            </a:br>
            <a:r>
              <a:rPr lang="de-DE" dirty="0" err="1"/>
              <a:t>continued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F1A29-13A2-4CAF-854F-B4D92C10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840" y="6277299"/>
            <a:ext cx="382459" cy="3083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05298CB1-4000-4C34-8BE7-DC1D93D92E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C19E5A-BD91-4B69-8AA8-1FCF1B75E11D}"/>
              </a:ext>
            </a:extLst>
          </p:cNvPr>
          <p:cNvCxnSpPr>
            <a:cxnSpLocks/>
          </p:cNvCxnSpPr>
          <p:nvPr userDrawn="1"/>
        </p:nvCxnSpPr>
        <p:spPr>
          <a:xfrm>
            <a:off x="1080121" y="6370428"/>
            <a:ext cx="0" cy="14810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5">
            <a:extLst>
              <a:ext uri="{FF2B5EF4-FFF2-40B4-BE49-F238E27FC236}">
                <a16:creationId xmlns:a16="http://schemas.microsoft.com/office/drawing/2014/main" id="{6C300271-A78A-4BFC-AE6B-0F67D27ECE1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404" y="6244128"/>
            <a:ext cx="10795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535A2CB-DDD4-4EAD-A004-0AF304E842B6}"/>
              </a:ext>
            </a:extLst>
          </p:cNvPr>
          <p:cNvSpPr txBox="1">
            <a:spLocks/>
          </p:cNvSpPr>
          <p:nvPr userDrawn="1"/>
        </p:nvSpPr>
        <p:spPr>
          <a:xfrm>
            <a:off x="1161491" y="6271920"/>
            <a:ext cx="3288121" cy="308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 spc="16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9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8" r:id="rId4"/>
    <p:sldLayoutId id="2147483690" r:id="rId5"/>
    <p:sldLayoutId id="2147483687" r:id="rId6"/>
    <p:sldLayoutId id="2147483689" r:id="rId7"/>
    <p:sldLayoutId id="2147483686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˗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68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48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˗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97">
          <p15:clr>
            <a:srgbClr val="F26B43"/>
          </p15:clr>
        </p15:guide>
        <p15:guide id="3" pos="7066">
          <p15:clr>
            <a:srgbClr val="F26B43"/>
          </p15:clr>
        </p15:guide>
        <p15:guide id="4" orient="horz" pos="116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orient="horz" pos="3702">
          <p15:clr>
            <a:srgbClr val="F26B43"/>
          </p15:clr>
        </p15:guide>
        <p15:guide id="7" pos="3704">
          <p15:clr>
            <a:srgbClr val="F26B43"/>
          </p15:clr>
        </p15:guide>
        <p15:guide id="8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.lang@hbkworld.com" TargetMode="External"/><Relationship Id="rId2" Type="http://schemas.openxmlformats.org/officeDocument/2006/relationships/hyperlink" Target="mailto:mitchell.marks@hbkworld.co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A3A4A4-C624-44F1-9D7A-BB552B60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7" y="1600200"/>
            <a:ext cx="10269537" cy="1449388"/>
          </a:xfrm>
        </p:spPr>
        <p:txBody>
          <a:bodyPr/>
          <a:lstStyle/>
          <a:p>
            <a:r>
              <a:rPr lang="en-GB" dirty="0"/>
              <a:t>Electric Power Testing –</a:t>
            </a:r>
            <a:br>
              <a:rPr lang="en-GB" dirty="0"/>
            </a:br>
            <a:r>
              <a:rPr lang="en-GB" dirty="0"/>
              <a:t>Advanced Analysis</a:t>
            </a:r>
            <a:endParaRPr lang="en-GB" dirty="0">
              <a:cs typeface="Arial" panose="020B0604020202020204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7F7505-F01C-4062-A8A2-0108075C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6" y="3429000"/>
            <a:ext cx="8281987" cy="827087"/>
          </a:xfrm>
        </p:spPr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drive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A22FDB-CA94-4CFF-BD74-968E1D3988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7736" y="4038600"/>
            <a:ext cx="5572009" cy="6191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Mitch Marks / Klaus Lang</a:t>
            </a:r>
          </a:p>
          <a:p>
            <a:r>
              <a:rPr lang="de-DE" dirty="0"/>
              <a:t>Business Development Management – Electric Power </a:t>
            </a:r>
            <a:r>
              <a:rPr lang="de-DE" dirty="0" err="1"/>
              <a:t>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37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Driving Patterns Effect Efficiency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-US" dirty="0"/>
              <a:t>Increased losses in dynamic situations make drive cycle testing necessary</a:t>
            </a:r>
            <a:endParaRPr lang="de-DE" dirty="0"/>
          </a:p>
          <a:p>
            <a:pPr marL="179705" indent="-179705"/>
            <a:r>
              <a:rPr lang="en-US" dirty="0"/>
              <a:t>Testing the system the way a user will gives accurate range estimations</a:t>
            </a:r>
            <a:endParaRPr lang="en-US" dirty="0">
              <a:cs typeface="Arial" panose="020B0604020202020204"/>
            </a:endParaRPr>
          </a:p>
          <a:p>
            <a:pPr marL="179705" indent="-179705"/>
            <a:r>
              <a:rPr lang="en-US" dirty="0"/>
              <a:t>Cycle based power </a:t>
            </a:r>
            <a:br>
              <a:rPr lang="en-US" dirty="0"/>
            </a:br>
            <a:r>
              <a:rPr lang="en-US" dirty="0"/>
              <a:t>analyzer can </a:t>
            </a:r>
            <a:br>
              <a:rPr lang="en-US" dirty="0"/>
            </a:br>
            <a:r>
              <a:rPr lang="en-US" dirty="0"/>
              <a:t>accurately measure </a:t>
            </a:r>
            <a:br>
              <a:rPr lang="en-US" dirty="0"/>
            </a:br>
            <a:r>
              <a:rPr lang="en-US" dirty="0"/>
              <a:t>dynamic power</a:t>
            </a:r>
            <a:endParaRPr lang="en-US" dirty="0">
              <a:cs typeface="Arial" panose="020B0604020202020204"/>
            </a:endParaRPr>
          </a:p>
          <a:p>
            <a:pPr marL="179705" indent="-179705"/>
            <a:r>
              <a:rPr lang="en-US" dirty="0"/>
              <a:t>Dynamic power is </a:t>
            </a:r>
            <a:br>
              <a:rPr lang="en-US" dirty="0"/>
            </a:br>
            <a:r>
              <a:rPr lang="en-US" dirty="0"/>
              <a:t>needed to optimize </a:t>
            </a:r>
            <a:br>
              <a:rPr lang="en-US" dirty="0"/>
            </a:br>
            <a:r>
              <a:rPr lang="en-US" dirty="0"/>
              <a:t>the machine </a:t>
            </a:r>
            <a:br>
              <a:rPr lang="en-US" dirty="0"/>
            </a:br>
            <a:r>
              <a:rPr lang="en-US" dirty="0"/>
              <a:t>controller</a:t>
            </a:r>
            <a:endParaRPr lang="en-US" dirty="0">
              <a:cs typeface="Arial" panose="020B0604020202020204"/>
            </a:endParaRPr>
          </a:p>
          <a:p>
            <a:pPr marL="179705" indent="-179705"/>
            <a:r>
              <a:rPr lang="en-US" dirty="0"/>
              <a:t>Only possible with </a:t>
            </a:r>
            <a:br>
              <a:rPr lang="en-US" dirty="0"/>
            </a:br>
            <a:r>
              <a:rPr lang="en-US" dirty="0"/>
              <a:t>cycle based </a:t>
            </a:r>
            <a:br>
              <a:rPr lang="en-US" dirty="0"/>
            </a:br>
            <a:r>
              <a:rPr lang="en-US" dirty="0"/>
              <a:t>measurement</a:t>
            </a:r>
            <a:endParaRPr lang="en-US" dirty="0">
              <a:cs typeface="Arial" panose="020B0604020202020204"/>
            </a:endParaRPr>
          </a:p>
          <a:p>
            <a:pPr marL="179705" indent="-179705"/>
            <a:endParaRPr lang="en-US" dirty="0">
              <a:cs typeface="Arial" panose="020B060402020202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B98C7A-5019-43F8-A121-0671976C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-736" b="4896"/>
          <a:stretch/>
        </p:blipFill>
        <p:spPr bwMode="auto">
          <a:xfrm>
            <a:off x="3641398" y="2206675"/>
            <a:ext cx="8028531" cy="367025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9B07C-BDC5-4B54-AFE4-C454308CF4D8}"/>
              </a:ext>
            </a:extLst>
          </p:cNvPr>
          <p:cNvSpPr txBox="1"/>
          <p:nvPr/>
        </p:nvSpPr>
        <p:spPr>
          <a:xfrm>
            <a:off x="3532687" y="5918809"/>
            <a:ext cx="668712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de-DE"/>
            </a:defPPr>
            <a:lvl1pPr>
              <a:defRPr sz="12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Dynamic signals from laps around a track on an electric scooter. </a:t>
            </a:r>
            <a:br>
              <a:rPr lang="en-US" dirty="0"/>
            </a:br>
            <a:r>
              <a:rPr lang="en-US" dirty="0"/>
              <a:t>Including: starts, stops, coasts, uphill and downhill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D662083-EA72-4654-AF90-C3C49BA3D584}"/>
              </a:ext>
            </a:extLst>
          </p:cNvPr>
          <p:cNvSpPr txBox="1"/>
          <p:nvPr/>
        </p:nvSpPr>
        <p:spPr>
          <a:xfrm>
            <a:off x="9657926" y="2702223"/>
            <a:ext cx="18646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–</a:t>
            </a:r>
            <a:r>
              <a:rPr lang="en-US" sz="1200" dirty="0">
                <a:solidFill>
                  <a:srgbClr val="FF0000"/>
                </a:solidFill>
              </a:rPr>
              <a:t> Instantaneous Signals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–</a:t>
            </a:r>
            <a:r>
              <a:rPr lang="en-US" sz="1200" dirty="0">
                <a:solidFill>
                  <a:srgbClr val="0070C0"/>
                </a:solidFill>
              </a:rPr>
              <a:t> RMS Signals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C4537D-0A3B-469D-B410-BE9119AF7190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0E7AFB-6A57-4A88-8A8E-E0D87ED58219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2" name="Graphic 11" descr="Home">
              <a:extLst>
                <a:ext uri="{FF2B5EF4-FFF2-40B4-BE49-F238E27FC236}">
                  <a16:creationId xmlns:a16="http://schemas.microsoft.com/office/drawing/2014/main" id="{E3E0D707-8A55-413E-B631-81AA16B45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68688D1E-015C-4249-846F-B98E46364939}"/>
              </a:ext>
            </a:extLst>
          </p:cNvPr>
          <p:cNvSpPr txBox="1"/>
          <p:nvPr/>
        </p:nvSpPr>
        <p:spPr>
          <a:xfrm>
            <a:off x="9847792" y="4521218"/>
            <a:ext cx="14558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Power</a:t>
            </a:r>
          </a:p>
          <a:p>
            <a:r>
              <a:rPr lang="en-US" sz="1200" b="1" dirty="0">
                <a:solidFill>
                  <a:srgbClr val="F735D2"/>
                </a:solidFill>
              </a:rPr>
              <a:t> – </a:t>
            </a:r>
            <a:r>
              <a:rPr lang="en-US" sz="1200" dirty="0">
                <a:solidFill>
                  <a:srgbClr val="F735D2"/>
                </a:solidFill>
              </a:rPr>
              <a:t>Reactive Power</a:t>
            </a:r>
            <a:endParaRPr lang="en-US" sz="1200" b="1" dirty="0">
              <a:solidFill>
                <a:srgbClr val="F735D2"/>
              </a:solidFill>
            </a:endParaRPr>
          </a:p>
          <a:p>
            <a:r>
              <a:rPr lang="en-US" sz="1200" b="1" dirty="0">
                <a:solidFill>
                  <a:srgbClr val="FFC000"/>
                </a:solidFill>
              </a:rPr>
              <a:t> – </a:t>
            </a:r>
            <a:r>
              <a:rPr lang="en-US" sz="1200" dirty="0">
                <a:solidFill>
                  <a:srgbClr val="FFC000"/>
                </a:solidFill>
              </a:rPr>
              <a:t>Apparent Power</a:t>
            </a:r>
          </a:p>
        </p:txBody>
      </p:sp>
    </p:spTree>
    <p:extLst>
      <p:ext uri="{BB962C8B-B14F-4D97-AF65-F5344CB8AC3E}">
        <p14:creationId xmlns:p14="http://schemas.microsoft.com/office/powerpoint/2010/main" val="30084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 Measurements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8B05AAB-C3EF-4934-92A9-87EC742AA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Dynamic Power Measurement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 motor start, stop, or change of state there are losses associated with state change</a:t>
            </a:r>
          </a:p>
          <a:p>
            <a:r>
              <a:rPr lang="en-US" dirty="0"/>
              <a:t>Example of an inverter started induction machine</a:t>
            </a:r>
          </a:p>
          <a:p>
            <a:r>
              <a:rPr lang="en-US" dirty="0"/>
              <a:t>Large reactive power </a:t>
            </a:r>
            <a:br>
              <a:rPr lang="en-US" dirty="0"/>
            </a:br>
            <a:r>
              <a:rPr lang="en-US" dirty="0"/>
              <a:t>during the transient </a:t>
            </a:r>
            <a:br>
              <a:rPr lang="en-US" dirty="0"/>
            </a:br>
            <a:r>
              <a:rPr lang="en-US" dirty="0"/>
              <a:t>resulting in </a:t>
            </a:r>
            <a:br>
              <a:rPr lang="en-US" dirty="0"/>
            </a:br>
            <a:r>
              <a:rPr lang="en-US" dirty="0"/>
              <a:t>inefficiency</a:t>
            </a:r>
          </a:p>
          <a:p>
            <a:r>
              <a:rPr lang="en-US" dirty="0"/>
              <a:t>Dynamic power </a:t>
            </a:r>
            <a:br>
              <a:rPr lang="en-US" dirty="0"/>
            </a:br>
            <a:r>
              <a:rPr lang="en-US" dirty="0"/>
              <a:t>measurements </a:t>
            </a:r>
            <a:br>
              <a:rPr lang="en-US" dirty="0"/>
            </a:br>
            <a:r>
              <a:rPr lang="en-US" dirty="0"/>
              <a:t>needed to </a:t>
            </a:r>
            <a:br>
              <a:rPr lang="en-US" dirty="0"/>
            </a:br>
            <a:r>
              <a:rPr lang="en-US" dirty="0"/>
              <a:t>understand </a:t>
            </a:r>
            <a:br>
              <a:rPr lang="en-US" dirty="0"/>
            </a:br>
            <a:r>
              <a:rPr lang="en-US" dirty="0"/>
              <a:t>actual efficiency </a:t>
            </a:r>
            <a:br>
              <a:rPr lang="en-US" dirty="0"/>
            </a:br>
            <a:r>
              <a:rPr lang="en-US" dirty="0"/>
              <a:t>during use</a:t>
            </a:r>
          </a:p>
          <a:p>
            <a:r>
              <a:rPr lang="en-US" dirty="0"/>
              <a:t>Only possible with </a:t>
            </a:r>
            <a:br>
              <a:rPr lang="en-US" dirty="0"/>
            </a:br>
            <a:r>
              <a:rPr lang="en-US" dirty="0"/>
              <a:t>cycle detect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DEA2F1-4497-4840-8857-BA00588BC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7" b="4306"/>
          <a:stretch/>
        </p:blipFill>
        <p:spPr bwMode="auto">
          <a:xfrm>
            <a:off x="3655537" y="2200432"/>
            <a:ext cx="7966299" cy="3653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1E8B9EF-3F1A-45D2-81D6-6153ABCD8C16}"/>
              </a:ext>
            </a:extLst>
          </p:cNvPr>
          <p:cNvSpPr txBox="1"/>
          <p:nvPr/>
        </p:nvSpPr>
        <p:spPr>
          <a:xfrm>
            <a:off x="3655537" y="5946503"/>
            <a:ext cx="789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Current suddenly applied to an electric motor and associated </a:t>
            </a:r>
            <a:br>
              <a:rPr lang="en-US" sz="1200" dirty="0"/>
            </a:br>
            <a:r>
              <a:rPr lang="en-US" sz="1200" dirty="0"/>
              <a:t>power, reactive power, and apparent power for this dynamic load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20BF0-A92A-4A6D-B0FA-58C2F66BEC69}"/>
              </a:ext>
            </a:extLst>
          </p:cNvPr>
          <p:cNvSpPr txBox="1"/>
          <p:nvPr/>
        </p:nvSpPr>
        <p:spPr>
          <a:xfrm>
            <a:off x="7000258" y="4026932"/>
            <a:ext cx="2845651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400050"/>
            <a:r>
              <a:rPr lang="en-US" dirty="0">
                <a:solidFill>
                  <a:srgbClr val="F735D2"/>
                </a:solidFill>
              </a:rPr>
              <a:t>Reactive Power </a:t>
            </a:r>
            <a:r>
              <a:rPr lang="en-US" dirty="0"/>
              <a:t>Spike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9F8ABD-D178-4FA6-88A3-7A9BACC268E1}"/>
              </a:ext>
            </a:extLst>
          </p:cNvPr>
          <p:cNvCxnSpPr>
            <a:cxnSpLocks/>
          </p:cNvCxnSpPr>
          <p:nvPr/>
        </p:nvCxnSpPr>
        <p:spPr>
          <a:xfrm flipH="1">
            <a:off x="6708526" y="4200370"/>
            <a:ext cx="682145" cy="3101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133E79-ADE7-4DC9-ACB5-48B6DBB8EC26}"/>
              </a:ext>
            </a:extLst>
          </p:cNvPr>
          <p:cNvSpPr txBox="1"/>
          <p:nvPr/>
        </p:nvSpPr>
        <p:spPr>
          <a:xfrm>
            <a:off x="6970524" y="2235581"/>
            <a:ext cx="284565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0050"/>
            <a:r>
              <a:rPr lang="en-US" dirty="0">
                <a:solidFill>
                  <a:srgbClr val="FF0000"/>
                </a:solidFill>
              </a:rPr>
              <a:t>Current </a:t>
            </a:r>
            <a:r>
              <a:rPr lang="en-US" dirty="0"/>
              <a:t>Inrush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7B8D72-7E63-4DD1-8A6C-40C1F46F6159}"/>
              </a:ext>
            </a:extLst>
          </p:cNvPr>
          <p:cNvCxnSpPr>
            <a:cxnSpLocks/>
          </p:cNvCxnSpPr>
          <p:nvPr/>
        </p:nvCxnSpPr>
        <p:spPr>
          <a:xfrm flipH="1">
            <a:off x="6532787" y="2420247"/>
            <a:ext cx="875476" cy="679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5C31D18F-F6A6-46A9-BA89-0EFF78504AF2}"/>
              </a:ext>
            </a:extLst>
          </p:cNvPr>
          <p:cNvSpPr txBox="1"/>
          <p:nvPr/>
        </p:nvSpPr>
        <p:spPr>
          <a:xfrm>
            <a:off x="9962810" y="4510478"/>
            <a:ext cx="14558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/>
              <a:t> – </a:t>
            </a:r>
            <a:r>
              <a:rPr lang="en-US" sz="1200" dirty="0"/>
              <a:t>Power</a:t>
            </a:r>
          </a:p>
          <a:p>
            <a:r>
              <a:rPr lang="en-US" sz="1200" b="1" dirty="0">
                <a:solidFill>
                  <a:srgbClr val="F735D2"/>
                </a:solidFill>
              </a:rPr>
              <a:t> – </a:t>
            </a:r>
            <a:r>
              <a:rPr lang="en-US" sz="1200" dirty="0">
                <a:solidFill>
                  <a:srgbClr val="F735D2"/>
                </a:solidFill>
              </a:rPr>
              <a:t>Reactive Power</a:t>
            </a:r>
            <a:endParaRPr lang="en-US" sz="1200" b="1" dirty="0">
              <a:solidFill>
                <a:srgbClr val="F735D2"/>
              </a:solidFill>
            </a:endParaRPr>
          </a:p>
          <a:p>
            <a:r>
              <a:rPr lang="en-US" sz="1200" b="1" dirty="0">
                <a:solidFill>
                  <a:srgbClr val="FFC000"/>
                </a:solidFill>
              </a:rPr>
              <a:t> – </a:t>
            </a:r>
            <a:r>
              <a:rPr lang="en-US" sz="1200" dirty="0">
                <a:solidFill>
                  <a:srgbClr val="FFC000"/>
                </a:solidFill>
              </a:rPr>
              <a:t>Apparent Power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DB7F7A1-ABEF-48B3-AD62-E552EDA1A38E}"/>
              </a:ext>
            </a:extLst>
          </p:cNvPr>
          <p:cNvSpPr txBox="1"/>
          <p:nvPr/>
        </p:nvSpPr>
        <p:spPr>
          <a:xfrm>
            <a:off x="10295709" y="2346247"/>
            <a:ext cx="12522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C00000"/>
                </a:solidFill>
              </a:rPr>
              <a:t> – </a:t>
            </a:r>
            <a:r>
              <a:rPr lang="en-US" sz="1200" dirty="0">
                <a:solidFill>
                  <a:srgbClr val="C00000"/>
                </a:solidFill>
              </a:rPr>
              <a:t>Current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– </a:t>
            </a:r>
            <a:r>
              <a:rPr lang="en-US" sz="1200" dirty="0">
                <a:solidFill>
                  <a:srgbClr val="FF0000"/>
                </a:solidFill>
              </a:rPr>
              <a:t>RMS Current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/>
              <a:t>– </a:t>
            </a:r>
            <a:r>
              <a:rPr lang="en-US" sz="1200" dirty="0"/>
              <a:t>Cycle detect</a:t>
            </a:r>
          </a:p>
        </p:txBody>
      </p:sp>
    </p:spTree>
    <p:extLst>
      <p:ext uri="{BB962C8B-B14F-4D97-AF65-F5344CB8AC3E}">
        <p14:creationId xmlns:p14="http://schemas.microsoft.com/office/powerpoint/2010/main" val="234419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 Starting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Inrush of current when vehicle starts</a:t>
            </a:r>
          </a:p>
          <a:p>
            <a:r>
              <a:rPr lang="en-US" dirty="0"/>
              <a:t>Voltage and current frequencies increase</a:t>
            </a:r>
          </a:p>
          <a:p>
            <a:r>
              <a:rPr lang="en-US" dirty="0"/>
              <a:t>Extra power and </a:t>
            </a:r>
            <a:br>
              <a:rPr lang="en-US" dirty="0"/>
            </a:br>
            <a:r>
              <a:rPr lang="en-US" dirty="0"/>
              <a:t>reactive power </a:t>
            </a:r>
            <a:br>
              <a:rPr lang="en-US" dirty="0"/>
            </a:br>
            <a:r>
              <a:rPr lang="en-US" dirty="0"/>
              <a:t>needed to start </a:t>
            </a:r>
            <a:br>
              <a:rPr lang="en-US" dirty="0"/>
            </a:br>
            <a:r>
              <a:rPr lang="en-US" dirty="0"/>
              <a:t>the vehicle</a:t>
            </a:r>
          </a:p>
          <a:p>
            <a:r>
              <a:rPr lang="en-US" dirty="0"/>
              <a:t>Overshoot of </a:t>
            </a:r>
            <a:br>
              <a:rPr lang="en-US" dirty="0"/>
            </a:br>
            <a:r>
              <a:rPr lang="en-US" dirty="0"/>
              <a:t>current, power, </a:t>
            </a:r>
            <a:br>
              <a:rPr lang="en-US" dirty="0"/>
            </a:br>
            <a:r>
              <a:rPr lang="en-US" dirty="0"/>
              <a:t>and reactive </a:t>
            </a:r>
            <a:br>
              <a:rPr lang="en-US" dirty="0"/>
            </a:br>
            <a:r>
              <a:rPr lang="en-US" dirty="0"/>
              <a:t>power </a:t>
            </a:r>
            <a:br>
              <a:rPr lang="en-US" dirty="0"/>
            </a:br>
            <a:r>
              <a:rPr lang="en-US" dirty="0"/>
              <a:t>at cursor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2F6B3E-1F45-48B7-9E7C-72353589D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3536"/>
          <a:stretch/>
        </p:blipFill>
        <p:spPr bwMode="auto">
          <a:xfrm>
            <a:off x="3204212" y="2177428"/>
            <a:ext cx="8318327" cy="38144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C99842-0B88-4578-848B-D3D33DEFEA58}"/>
              </a:ext>
            </a:extLst>
          </p:cNvPr>
          <p:cNvSpPr txBox="1"/>
          <p:nvPr/>
        </p:nvSpPr>
        <p:spPr>
          <a:xfrm>
            <a:off x="3116336" y="6106781"/>
            <a:ext cx="682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Scooter acceleration from 0 speed showing a ramp from 0 to full power.</a:t>
            </a:r>
          </a:p>
          <a:p>
            <a:r>
              <a:rPr lang="en-US" sz="1200" dirty="0"/>
              <a:t>Note back EMF and PWM operation.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1CF7A-1BEC-4528-905A-600867F69E3B}"/>
              </a:ext>
            </a:extLst>
          </p:cNvPr>
          <p:cNvSpPr txBox="1"/>
          <p:nvPr/>
        </p:nvSpPr>
        <p:spPr>
          <a:xfrm>
            <a:off x="4726296" y="3153353"/>
            <a:ext cx="212750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00050"/>
            <a:r>
              <a:rPr lang="en-US" dirty="0"/>
              <a:t>Inrush </a:t>
            </a:r>
            <a:r>
              <a:rPr lang="en-US" b="1" dirty="0">
                <a:solidFill>
                  <a:srgbClr val="FF0000"/>
                </a:solidFill>
              </a:rPr>
              <a:t>Current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2BE7BE-55A3-4D37-8D40-263A2DCD3780}"/>
              </a:ext>
            </a:extLst>
          </p:cNvPr>
          <p:cNvCxnSpPr>
            <a:cxnSpLocks/>
          </p:cNvCxnSpPr>
          <p:nvPr/>
        </p:nvCxnSpPr>
        <p:spPr>
          <a:xfrm flipH="1" flipV="1">
            <a:off x="4591707" y="3018384"/>
            <a:ext cx="490247" cy="3562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EC80F3-B8DB-40C6-A8BE-80FA2B9EC1A3}"/>
              </a:ext>
            </a:extLst>
          </p:cNvPr>
          <p:cNvSpPr txBox="1"/>
          <p:nvPr/>
        </p:nvSpPr>
        <p:spPr>
          <a:xfrm>
            <a:off x="5483041" y="4625153"/>
            <a:ext cx="240963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00050"/>
            <a:r>
              <a:rPr lang="en-US" b="1" dirty="0"/>
              <a:t>Power</a:t>
            </a:r>
            <a:r>
              <a:rPr lang="en-US" dirty="0"/>
              <a:t> Overshoot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3BD466-19A2-4CCC-BC92-6DB562A37ABE}"/>
              </a:ext>
            </a:extLst>
          </p:cNvPr>
          <p:cNvCxnSpPr>
            <a:cxnSpLocks/>
          </p:cNvCxnSpPr>
          <p:nvPr/>
        </p:nvCxnSpPr>
        <p:spPr>
          <a:xfrm>
            <a:off x="7892675" y="4809819"/>
            <a:ext cx="82929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>
            <a:extLst>
              <a:ext uri="{FF2B5EF4-FFF2-40B4-BE49-F238E27FC236}">
                <a16:creationId xmlns:a16="http://schemas.microsoft.com/office/drawing/2014/main" id="{29482825-8C89-472A-B748-AECF873F691F}"/>
              </a:ext>
            </a:extLst>
          </p:cNvPr>
          <p:cNvSpPr txBox="1"/>
          <p:nvPr/>
        </p:nvSpPr>
        <p:spPr>
          <a:xfrm>
            <a:off x="9937869" y="5022357"/>
            <a:ext cx="14558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/>
              <a:t>– </a:t>
            </a:r>
            <a:r>
              <a:rPr lang="en-US" sz="1200" dirty="0"/>
              <a:t>Power</a:t>
            </a:r>
          </a:p>
          <a:p>
            <a:r>
              <a:rPr lang="en-US" sz="1200" b="1" dirty="0">
                <a:solidFill>
                  <a:srgbClr val="F735D2"/>
                </a:solidFill>
              </a:rPr>
              <a:t> – </a:t>
            </a:r>
            <a:r>
              <a:rPr lang="en-US" sz="1200" dirty="0">
                <a:solidFill>
                  <a:srgbClr val="F735D2"/>
                </a:solidFill>
              </a:rPr>
              <a:t>Reactive Power</a:t>
            </a:r>
            <a:endParaRPr lang="en-US" sz="1200" b="1" dirty="0">
              <a:solidFill>
                <a:srgbClr val="F735D2"/>
              </a:solidFill>
            </a:endParaRPr>
          </a:p>
          <a:p>
            <a:r>
              <a:rPr lang="en-US" sz="1200" b="1" dirty="0">
                <a:solidFill>
                  <a:srgbClr val="FFC000"/>
                </a:solidFill>
              </a:rPr>
              <a:t> – </a:t>
            </a:r>
            <a:r>
              <a:rPr lang="en-US" sz="1200" dirty="0">
                <a:solidFill>
                  <a:srgbClr val="FFC000"/>
                </a:solidFill>
              </a:rPr>
              <a:t>Apparent Power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867EB6-2A4C-4081-9834-5EE7F8870B03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FA95F-33A1-493E-827C-AE82AC5D4B66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6" name="Graphic 15" descr="Home">
              <a:extLst>
                <a:ext uri="{FF2B5EF4-FFF2-40B4-BE49-F238E27FC236}">
                  <a16:creationId xmlns:a16="http://schemas.microsoft.com/office/drawing/2014/main" id="{FAB0A5DF-C0C8-4DD3-B88C-1DE99E1C4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  <p:sp>
        <p:nvSpPr>
          <p:cNvPr id="17" name="TextBox 5">
            <a:extLst>
              <a:ext uri="{FF2B5EF4-FFF2-40B4-BE49-F238E27FC236}">
                <a16:creationId xmlns:a16="http://schemas.microsoft.com/office/drawing/2014/main" id="{4CA098EF-D51E-49AA-A67B-07B20DACA0AC}"/>
              </a:ext>
            </a:extLst>
          </p:cNvPr>
          <p:cNvSpPr txBox="1"/>
          <p:nvPr/>
        </p:nvSpPr>
        <p:spPr>
          <a:xfrm>
            <a:off x="9976046" y="3245083"/>
            <a:ext cx="12009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 – </a:t>
            </a:r>
            <a:r>
              <a:rPr lang="en-US" sz="1200" dirty="0">
                <a:solidFill>
                  <a:srgbClr val="FF0000"/>
                </a:solidFill>
              </a:rPr>
              <a:t>Currents</a:t>
            </a:r>
          </a:p>
          <a:p>
            <a:r>
              <a:rPr lang="en-US" sz="1200" b="1" dirty="0"/>
              <a:t> –</a:t>
            </a:r>
            <a:r>
              <a:rPr lang="en-US" sz="1200" dirty="0"/>
              <a:t> Cycle detect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 – </a:t>
            </a:r>
            <a:r>
              <a:rPr lang="en-US" sz="1200" dirty="0">
                <a:solidFill>
                  <a:srgbClr val="0070C0"/>
                </a:solidFill>
              </a:rPr>
              <a:t>Voltages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1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Torque Measurement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CE08E99-6697-48D2-A4CD-732389AEA7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6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Properly Measuring Dynamic Torque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-US" dirty="0"/>
              <a:t>Torque from load steps has dynamic content </a:t>
            </a:r>
            <a:endParaRPr lang="de-DE"/>
          </a:p>
          <a:p>
            <a:pPr marL="179705" indent="-179705"/>
            <a:r>
              <a:rPr lang="en-US" dirty="0"/>
              <a:t>Torque responses often have overshoots and settling time</a:t>
            </a:r>
            <a:endParaRPr lang="en-US" dirty="0">
              <a:cs typeface="Arial" panose="020B0604020202020204"/>
            </a:endParaRPr>
          </a:p>
          <a:p>
            <a:pPr marL="467995" lvl="1" indent="-179705"/>
            <a:r>
              <a:rPr lang="en-US" dirty="0"/>
              <a:t>Overshoots can harm the system</a:t>
            </a:r>
            <a:endParaRPr lang="en-US" dirty="0">
              <a:cs typeface="Arial" panose="020B0604020202020204"/>
            </a:endParaRPr>
          </a:p>
          <a:p>
            <a:pPr marL="179705" indent="-179705"/>
            <a:r>
              <a:rPr lang="en-US" dirty="0"/>
              <a:t>Filtered torque</a:t>
            </a:r>
            <a:br>
              <a:rPr lang="en-US" dirty="0"/>
            </a:br>
            <a:r>
              <a:rPr lang="en-US" dirty="0"/>
              <a:t>has phase delay </a:t>
            </a:r>
            <a:br>
              <a:rPr lang="en-US" dirty="0"/>
            </a:br>
            <a:r>
              <a:rPr lang="en-US" dirty="0"/>
              <a:t>and loses </a:t>
            </a:r>
            <a:br>
              <a:rPr lang="en-US" dirty="0"/>
            </a:br>
            <a:r>
              <a:rPr lang="en-US" dirty="0"/>
              <a:t>some amplitude info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Highly filtered torque </a:t>
            </a:r>
            <a:br>
              <a:rPr lang="en-US" dirty="0"/>
            </a:br>
            <a:r>
              <a:rPr lang="en-US" dirty="0"/>
              <a:t>has large phase </a:t>
            </a:r>
            <a:br>
              <a:rPr lang="en-US" dirty="0"/>
            </a:br>
            <a:r>
              <a:rPr lang="en-US" dirty="0"/>
              <a:t>delay and loses </a:t>
            </a:r>
            <a:br>
              <a:rPr lang="en-US" dirty="0"/>
            </a:br>
            <a:r>
              <a:rPr lang="en-US" dirty="0"/>
              <a:t>all amplitude</a:t>
            </a:r>
            <a:br>
              <a:rPr lang="en-US" dirty="0"/>
            </a:br>
            <a:r>
              <a:rPr lang="en-US" dirty="0"/>
              <a:t>and frequency info</a:t>
            </a:r>
            <a:endParaRPr lang="en-US" dirty="0">
              <a:cs typeface="Arial"/>
            </a:endParaRPr>
          </a:p>
          <a:p>
            <a:pPr marL="179705" indent="-179705"/>
            <a:endParaRPr lang="en-US" dirty="0">
              <a:cs typeface="Arial"/>
            </a:endParaRPr>
          </a:p>
          <a:p>
            <a:pPr marL="179705" indent="-179705"/>
            <a:endParaRPr lang="en-US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3A4EA-81CF-4910-89FF-8BE6C40AA1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85429" y="297617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–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B527D84-2A70-4A0E-ABDA-B62DCA29B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3" r="936" b="834"/>
          <a:stretch/>
        </p:blipFill>
        <p:spPr bwMode="auto">
          <a:xfrm>
            <a:off x="3654943" y="2441058"/>
            <a:ext cx="7971692" cy="36246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9850" y="5427535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Phase Delay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428784" y="4253377"/>
            <a:ext cx="0" cy="1538179"/>
          </a:xfrm>
          <a:prstGeom prst="line">
            <a:avLst/>
          </a:prstGeom>
          <a:ln w="28575">
            <a:solidFill>
              <a:srgbClr val="212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399850" y="4677152"/>
            <a:ext cx="1028934" cy="0"/>
          </a:xfrm>
          <a:prstGeom prst="straightConnector1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4399850" y="4253377"/>
            <a:ext cx="0" cy="1529433"/>
          </a:xfrm>
          <a:prstGeom prst="line">
            <a:avLst/>
          </a:prstGeom>
          <a:ln w="28575">
            <a:solidFill>
              <a:srgbClr val="212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>
            <a:extLst>
              <a:ext uri="{FF2B5EF4-FFF2-40B4-BE49-F238E27FC236}">
                <a16:creationId xmlns:a16="http://schemas.microsoft.com/office/drawing/2014/main" id="{F1AC8F21-318F-4766-97C7-BAEFBDC0350E}"/>
              </a:ext>
            </a:extLst>
          </p:cNvPr>
          <p:cNvSpPr txBox="1"/>
          <p:nvPr/>
        </p:nvSpPr>
        <p:spPr>
          <a:xfrm>
            <a:off x="3654943" y="6165643"/>
            <a:ext cx="536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step for an electric machine and cyclical torque with different filter rates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59271" y="3717454"/>
            <a:ext cx="18915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dirty="0">
                <a:solidFill>
                  <a:srgbClr val="FF0000"/>
                </a:solidFill>
              </a:rPr>
              <a:t>Currents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0000FF"/>
                </a:solidFill>
              </a:rPr>
              <a:t>– </a:t>
            </a:r>
            <a:r>
              <a:rPr lang="en-US" sz="1200" dirty="0">
                <a:solidFill>
                  <a:srgbClr val="0000FF"/>
                </a:solidFill>
              </a:rPr>
              <a:t>Full Bandwidth Torque</a:t>
            </a:r>
          </a:p>
          <a:p>
            <a:r>
              <a:rPr lang="en-US" sz="1200" b="1" dirty="0">
                <a:solidFill>
                  <a:srgbClr val="F76DE7"/>
                </a:solidFill>
              </a:rPr>
              <a:t>– </a:t>
            </a:r>
            <a:r>
              <a:rPr lang="en-US" sz="1200" dirty="0">
                <a:solidFill>
                  <a:srgbClr val="F76DE7"/>
                </a:solidFill>
              </a:rPr>
              <a:t>100 Hz Filtered Torque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–</a:t>
            </a:r>
            <a:r>
              <a:rPr lang="en-US" sz="1200" dirty="0">
                <a:solidFill>
                  <a:srgbClr val="00B050"/>
                </a:solidFill>
              </a:rPr>
              <a:t> 10 Hz Filtered Torque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F80AE6-7297-41A2-8390-F7266A7E111D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FA71EC-E1F9-48F8-A58F-3C6C6D7148E3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7" name="Graphic 16" descr="Home">
              <a:extLst>
                <a:ext uri="{FF2B5EF4-FFF2-40B4-BE49-F238E27FC236}">
                  <a16:creationId xmlns:a16="http://schemas.microsoft.com/office/drawing/2014/main" id="{14BC53E1-CDBA-411E-8530-63D50597F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339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Ripple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CF191CF-2629-4010-A672-42D39D2CA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ripple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Dynamic torque in a steady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Torque is not constant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It always is a DC with an AC ripple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Ripple has a cyclical nature</a:t>
            </a:r>
          </a:p>
          <a:p>
            <a:r>
              <a:rPr lang="en-US" dirty="0"/>
              <a:t>The ripple is a </a:t>
            </a:r>
            <a:br>
              <a:rPr lang="en-US" dirty="0"/>
            </a:br>
            <a:r>
              <a:rPr lang="en-US" dirty="0"/>
              <a:t>function of motor </a:t>
            </a:r>
            <a:br>
              <a:rPr lang="en-US" dirty="0"/>
            </a:br>
            <a:r>
              <a:rPr lang="en-US" dirty="0"/>
              <a:t>construction and </a:t>
            </a:r>
            <a:br>
              <a:rPr lang="en-US" dirty="0"/>
            </a:br>
            <a:r>
              <a:rPr lang="en-US" dirty="0"/>
              <a:t>excitation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Slots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Magnets</a:t>
            </a:r>
          </a:p>
          <a:p>
            <a:r>
              <a:rPr lang="en-US" dirty="0"/>
              <a:t>Ripple frequency is </a:t>
            </a:r>
            <a:br>
              <a:rPr lang="en-US" dirty="0"/>
            </a:br>
            <a:r>
              <a:rPr lang="en-US" dirty="0"/>
              <a:t>proportional to speed</a:t>
            </a:r>
          </a:p>
          <a:p>
            <a:r>
              <a:rPr lang="en-US" dirty="0"/>
              <a:t>Full measurement </a:t>
            </a:r>
            <a:br>
              <a:rPr lang="en-US" dirty="0"/>
            </a:br>
            <a:r>
              <a:rPr lang="en-US" dirty="0"/>
              <a:t>chain with </a:t>
            </a:r>
            <a:br>
              <a:rPr lang="en-US" dirty="0"/>
            </a:br>
            <a:r>
              <a:rPr lang="en-US" dirty="0"/>
              <a:t>understanding of </a:t>
            </a:r>
            <a:br>
              <a:rPr lang="en-US" dirty="0"/>
            </a:br>
            <a:r>
              <a:rPr lang="en-US" dirty="0"/>
              <a:t>all elements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3A4EA-81CF-4910-89FF-8BE6C40AA1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F2BE381-2389-40F5-9B25-D2E6CBEA8440}"/>
              </a:ext>
            </a:extLst>
          </p:cNvPr>
          <p:cNvSpPr txBox="1"/>
          <p:nvPr/>
        </p:nvSpPr>
        <p:spPr>
          <a:xfrm>
            <a:off x="3766693" y="5898355"/>
            <a:ext cx="5473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Three phase motor excitation currents (red) and resultant torque ripple (blue)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83C018-276D-44AC-8B63-1063F4A580FC}"/>
              </a:ext>
            </a:extLst>
          </p:cNvPr>
          <p:cNvGrpSpPr/>
          <p:nvPr/>
        </p:nvGrpSpPr>
        <p:grpSpPr>
          <a:xfrm>
            <a:off x="3829041" y="2396154"/>
            <a:ext cx="7665350" cy="3480772"/>
            <a:chOff x="3689142" y="2466492"/>
            <a:chExt cx="7665350" cy="3480772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320EFAF5-D16A-416C-9490-C45D11332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b="3537"/>
            <a:stretch/>
          </p:blipFill>
          <p:spPr bwMode="auto">
            <a:xfrm>
              <a:off x="3689142" y="2466492"/>
              <a:ext cx="7665350" cy="3480772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D4D35C-FD4B-47E7-9B01-A013BEBAF3B6}"/>
                </a:ext>
              </a:extLst>
            </p:cNvPr>
            <p:cNvSpPr/>
            <p:nvPr/>
          </p:nvSpPr>
          <p:spPr>
            <a:xfrm>
              <a:off x="7587762" y="2657399"/>
              <a:ext cx="2910252" cy="6397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47900B-0C19-474F-9959-15F0E55A7C04}"/>
                </a:ext>
              </a:extLst>
            </p:cNvPr>
            <p:cNvSpPr txBox="1"/>
            <p:nvPr/>
          </p:nvSpPr>
          <p:spPr>
            <a:xfrm>
              <a:off x="7761380" y="2700258"/>
              <a:ext cx="2400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36 ripples / electrical cycle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EB5A73-83CD-47D4-A0E9-D13F3BC99964}"/>
                </a:ext>
              </a:extLst>
            </p:cNvPr>
            <p:cNvSpPr txBox="1"/>
            <p:nvPr/>
          </p:nvSpPr>
          <p:spPr>
            <a:xfrm>
              <a:off x="10067194" y="5136763"/>
              <a:ext cx="1028700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– </a:t>
              </a:r>
              <a:r>
                <a:rPr lang="en-US" sz="1200" dirty="0">
                  <a:solidFill>
                    <a:srgbClr val="0000FF"/>
                  </a:solidFill>
                </a:rPr>
                <a:t>Torque</a:t>
              </a:r>
              <a:endParaRPr lang="en-US" sz="1200" b="1" dirty="0">
                <a:solidFill>
                  <a:srgbClr val="0000FF"/>
                </a:solidFill>
              </a:endParaRP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– </a:t>
              </a:r>
              <a:r>
                <a:rPr lang="en-US" sz="1200" dirty="0">
                  <a:solidFill>
                    <a:srgbClr val="FF0000"/>
                  </a:solidFill>
                </a:rPr>
                <a:t>Currents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34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 ripple </a:t>
            </a:r>
            <a:r>
              <a:rPr lang="en-US" dirty="0">
                <a:sym typeface="Wingdings" panose="05000000000000000000" pitchFamily="2" charset="2"/>
              </a:rPr>
              <a:t> Effects of the Inverter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Control changes are a good opportunity to look at torque transients</a:t>
            </a:r>
          </a:p>
          <a:p>
            <a:r>
              <a:rPr lang="en-US" dirty="0"/>
              <a:t>Example: Control change from PWM to six step (smooth sine wave to jagged)</a:t>
            </a:r>
          </a:p>
          <a:p>
            <a:pPr lvl="1"/>
            <a:r>
              <a:rPr lang="en-US" dirty="0"/>
              <a:t>Ripple frequency </a:t>
            </a:r>
            <a:br>
              <a:rPr lang="en-US" dirty="0"/>
            </a:br>
            <a:r>
              <a:rPr lang="en-US" dirty="0"/>
              <a:t>increases with </a:t>
            </a:r>
            <a:br>
              <a:rPr lang="en-US" dirty="0"/>
            </a:br>
            <a:r>
              <a:rPr lang="en-US" dirty="0"/>
              <a:t>control change</a:t>
            </a:r>
          </a:p>
          <a:p>
            <a:pPr lvl="1"/>
            <a:r>
              <a:rPr lang="en-US" dirty="0"/>
              <a:t>Negative </a:t>
            </a:r>
            <a:br>
              <a:rPr lang="en-US" dirty="0"/>
            </a:br>
            <a:r>
              <a:rPr lang="en-US" dirty="0"/>
              <a:t>torque swings</a:t>
            </a:r>
          </a:p>
          <a:p>
            <a:pPr lvl="1"/>
            <a:endParaRPr lang="en-US" dirty="0"/>
          </a:p>
          <a:p>
            <a:r>
              <a:rPr lang="en-US" dirty="0"/>
              <a:t>Full measurement </a:t>
            </a:r>
            <a:br>
              <a:rPr lang="en-US" dirty="0"/>
            </a:br>
            <a:r>
              <a:rPr lang="en-US" dirty="0"/>
              <a:t>chain with </a:t>
            </a:r>
            <a:br>
              <a:rPr lang="en-US" dirty="0"/>
            </a:br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of all elements: </a:t>
            </a:r>
          </a:p>
          <a:p>
            <a:pPr lvl="1"/>
            <a:r>
              <a:rPr lang="en-US" dirty="0"/>
              <a:t>Effect can be tied </a:t>
            </a:r>
            <a:br>
              <a:rPr lang="en-US" dirty="0"/>
            </a:br>
            <a:r>
              <a:rPr lang="en-US" dirty="0"/>
              <a:t>back to Vibration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FF28E22-C74C-4C62-84F1-BFD8518B83DB}"/>
              </a:ext>
            </a:extLst>
          </p:cNvPr>
          <p:cNvSpPr txBox="1"/>
          <p:nvPr/>
        </p:nvSpPr>
        <p:spPr>
          <a:xfrm>
            <a:off x="3386883" y="5938613"/>
            <a:ext cx="4357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Control change from PWM to 6 step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17D061-C808-4967-9193-75AE8C793975}"/>
              </a:ext>
            </a:extLst>
          </p:cNvPr>
          <p:cNvGrpSpPr/>
          <p:nvPr/>
        </p:nvGrpSpPr>
        <p:grpSpPr>
          <a:xfrm>
            <a:off x="3491990" y="2180492"/>
            <a:ext cx="8132000" cy="3696434"/>
            <a:chOff x="3630821" y="2315139"/>
            <a:chExt cx="7833464" cy="356178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6A057E4-17DC-40C6-AC9A-AA06F0777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" t="-226" r="21465" b="-522"/>
            <a:stretch/>
          </p:blipFill>
          <p:spPr bwMode="auto">
            <a:xfrm>
              <a:off x="3630821" y="2315139"/>
              <a:ext cx="7833464" cy="356178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53672" y="3772866"/>
              <a:ext cx="887108" cy="6463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–</a:t>
              </a:r>
              <a:r>
                <a:rPr lang="en-US" sz="1200" dirty="0">
                  <a:solidFill>
                    <a:srgbClr val="0000FF"/>
                  </a:solidFill>
                </a:rPr>
                <a:t> Voltage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–</a:t>
              </a:r>
              <a:r>
                <a:rPr lang="en-US" sz="1200" dirty="0">
                  <a:solidFill>
                    <a:srgbClr val="FF0000"/>
                  </a:solidFill>
                </a:rPr>
                <a:t> Current </a:t>
              </a:r>
            </a:p>
            <a:p>
              <a:r>
                <a:rPr lang="en-US" sz="1200" b="1" dirty="0">
                  <a:solidFill>
                    <a:srgbClr val="F76DE7"/>
                  </a:solidFill>
                </a:rPr>
                <a:t>–</a:t>
              </a:r>
              <a:r>
                <a:rPr lang="en-US" sz="1200" dirty="0">
                  <a:solidFill>
                    <a:srgbClr val="F76DE7"/>
                  </a:solidFill>
                </a:rPr>
                <a:t> Torque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C67D9E6-36D8-4A0C-A48E-2A676CADA5E4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17D923-20F5-4121-A6A7-DCE63C86026E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1" name="Graphic 10" descr="Home">
              <a:extLst>
                <a:ext uri="{FF2B5EF4-FFF2-40B4-BE49-F238E27FC236}">
                  <a16:creationId xmlns:a16="http://schemas.microsoft.com/office/drawing/2014/main" id="{013DF5F5-4042-4E62-ACAE-9C3EEAFC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60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744D-2C1A-4338-A904-665EEA7E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Voltage, Current, and Torque Frequency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9D9AF-19B0-47E6-8EDA-6F1BE40397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Fundamental and rotational current and torque are similar</a:t>
            </a:r>
          </a:p>
          <a:p>
            <a:endParaRPr lang="en-US" dirty="0"/>
          </a:p>
          <a:p>
            <a:r>
              <a:rPr lang="en-US" dirty="0"/>
              <a:t>6 step current has significantly more </a:t>
            </a:r>
            <a:br>
              <a:rPr lang="en-US" dirty="0"/>
            </a:br>
            <a:r>
              <a:rPr lang="en-US" dirty="0"/>
              <a:t>current harmonic content in PWM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, 7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, …</a:t>
            </a:r>
          </a:p>
          <a:p>
            <a:pPr lvl="1"/>
            <a:endParaRPr lang="en-US" dirty="0"/>
          </a:p>
          <a:p>
            <a:r>
              <a:rPr lang="en-US" dirty="0"/>
              <a:t>Torque has significantly more </a:t>
            </a:r>
            <a:br>
              <a:rPr lang="en-US" dirty="0"/>
            </a:br>
            <a:r>
              <a:rPr lang="en-US" dirty="0"/>
              <a:t>harmonic content during PWM</a:t>
            </a:r>
          </a:p>
          <a:p>
            <a:pPr lvl="1"/>
            <a:r>
              <a:rPr lang="en-US" dirty="0"/>
              <a:t>4x, 5x, 8x, 10x, 12x rotational frequency</a:t>
            </a:r>
          </a:p>
          <a:p>
            <a:pPr lvl="1"/>
            <a:r>
              <a:rPr lang="en-US" dirty="0"/>
              <a:t>Linked to current</a:t>
            </a:r>
          </a:p>
          <a:p>
            <a:pPr lvl="1"/>
            <a:endParaRPr lang="en-US" dirty="0"/>
          </a:p>
          <a:p>
            <a:r>
              <a:rPr lang="en-US" dirty="0"/>
              <a:t>Real time or post process FFT </a:t>
            </a:r>
            <a:br>
              <a:rPr lang="en-US" dirty="0"/>
            </a:br>
            <a:r>
              <a:rPr lang="en-US" dirty="0"/>
              <a:t>for system level understanding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E46D5-757F-426E-8CB6-3D890929E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F2CFB-8CC6-3342-B42D-CA931AEF31AB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DCE4ED-DC6A-456A-9B1B-C77E956D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06" y="2235857"/>
            <a:ext cx="6713975" cy="29635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DE5137-3D03-41D9-A8F9-EF0030D75633}"/>
              </a:ext>
            </a:extLst>
          </p:cNvPr>
          <p:cNvSpPr txBox="1"/>
          <p:nvPr/>
        </p:nvSpPr>
        <p:spPr>
          <a:xfrm>
            <a:off x="9941002" y="322173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32E2DB-8B2D-4866-AEB0-A8624E716C18}"/>
              </a:ext>
            </a:extLst>
          </p:cNvPr>
          <p:cNvCxnSpPr>
            <a:cxnSpLocks/>
          </p:cNvCxnSpPr>
          <p:nvPr/>
        </p:nvCxnSpPr>
        <p:spPr>
          <a:xfrm flipH="1">
            <a:off x="9541988" y="3429000"/>
            <a:ext cx="412689" cy="57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862503-F4FA-4040-9074-723A4E9CB9E0}"/>
              </a:ext>
            </a:extLst>
          </p:cNvPr>
          <p:cNvSpPr txBox="1"/>
          <p:nvPr/>
        </p:nvSpPr>
        <p:spPr>
          <a:xfrm>
            <a:off x="6291877" y="5794384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electrical harmonic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453DFB-B8E9-4BD2-BA21-5E0E99E5CA8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917917" y="5026408"/>
            <a:ext cx="740016" cy="95264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3559B1-17FD-4362-8E1A-7D59A7BD1059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8966049" y="5061211"/>
            <a:ext cx="1760134" cy="14817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060D97-5DC8-42BB-8EF9-23D6F63F5211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8896849" y="5026408"/>
            <a:ext cx="1191132" cy="122876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E1085C2-2294-4DBB-8C48-557BA0BD965A}"/>
              </a:ext>
            </a:extLst>
          </p:cNvPr>
          <p:cNvSpPr txBox="1"/>
          <p:nvPr/>
        </p:nvSpPr>
        <p:spPr>
          <a:xfrm>
            <a:off x="7275892" y="607050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C000"/>
                </a:solidFill>
              </a:rPr>
              <a:t>Construction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CEF7F1-34BE-425B-B43B-0C9B327E1E5F}"/>
              </a:ext>
            </a:extLst>
          </p:cNvPr>
          <p:cNvSpPr txBox="1"/>
          <p:nvPr/>
        </p:nvSpPr>
        <p:spPr>
          <a:xfrm>
            <a:off x="7627221" y="63582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Switching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9450B5-A387-4CFF-91E9-FD94B44C10A9}"/>
              </a:ext>
            </a:extLst>
          </p:cNvPr>
          <p:cNvSpPr txBox="1"/>
          <p:nvPr/>
        </p:nvSpPr>
        <p:spPr>
          <a:xfrm>
            <a:off x="11140000" y="2600581"/>
            <a:ext cx="7472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PWM </a:t>
            </a:r>
          </a:p>
          <a:p>
            <a:r>
              <a:rPr lang="en-US" dirty="0">
                <a:solidFill>
                  <a:srgbClr val="FF0000"/>
                </a:solidFill>
              </a:rPr>
              <a:t>6 step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40C430-97C3-43BF-85F8-A56F5B45C17D}"/>
              </a:ext>
            </a:extLst>
          </p:cNvPr>
          <p:cNvSpPr txBox="1"/>
          <p:nvPr/>
        </p:nvSpPr>
        <p:spPr>
          <a:xfrm>
            <a:off x="6867061" y="2557920"/>
            <a:ext cx="73783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PWM </a:t>
            </a:r>
          </a:p>
          <a:p>
            <a:r>
              <a:rPr lang="en-US" dirty="0">
                <a:solidFill>
                  <a:srgbClr val="FF0000"/>
                </a:solidFill>
              </a:rPr>
              <a:t>6 step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12AC75-06F7-4289-AB0B-01E73DA50D1D}"/>
              </a:ext>
            </a:extLst>
          </p:cNvPr>
          <p:cNvSpPr txBox="1"/>
          <p:nvPr/>
        </p:nvSpPr>
        <p:spPr>
          <a:xfrm>
            <a:off x="5305588" y="5241263"/>
            <a:ext cx="354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Frequency spectrum comparing current and </a:t>
            </a:r>
            <a:br>
              <a:rPr lang="en-US" sz="1200" dirty="0"/>
            </a:br>
            <a:r>
              <a:rPr lang="en-US" sz="1200" dirty="0"/>
              <a:t>torque during PWM and 6 step operation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A12843-D6AE-4047-A16E-C9ACF7303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-226" r="21465" b="-522"/>
          <a:stretch/>
        </p:blipFill>
        <p:spPr bwMode="auto">
          <a:xfrm>
            <a:off x="8170650" y="1294086"/>
            <a:ext cx="2742676" cy="12470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A65971-8B03-4A75-968C-C99DDD93A7C1}"/>
              </a:ext>
            </a:extLst>
          </p:cNvPr>
          <p:cNvCxnSpPr>
            <a:cxnSpLocks/>
          </p:cNvCxnSpPr>
          <p:nvPr/>
        </p:nvCxnSpPr>
        <p:spPr>
          <a:xfrm>
            <a:off x="9277950" y="2075575"/>
            <a:ext cx="0" cy="868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64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FCBE-942C-452E-BFC6-F099BD5F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78" y="752231"/>
            <a:ext cx="7878989" cy="674688"/>
          </a:xfrm>
        </p:spPr>
        <p:txBody>
          <a:bodyPr/>
          <a:lstStyle/>
          <a:p>
            <a:r>
              <a:rPr lang="nl-NL" dirty="0"/>
              <a:t>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C5D69-2939-4B68-9120-C626D01EFB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298CB1-4000-4C34-8BE7-DC1D93D92EB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9587EB-2E19-4518-8293-31B9B8BA1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632123"/>
              </p:ext>
            </p:extLst>
          </p:nvPr>
        </p:nvGraphicFramePr>
        <p:xfrm>
          <a:off x="984738" y="752231"/>
          <a:ext cx="10981593" cy="583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21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Vehicle Electric Power Measurement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4B7AEC5-0F36-4791-B056-0CEFB94D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2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B049CA71-4CFE-49D0-9BB7-B92FF09B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3"/>
          <a:stretch/>
        </p:blipFill>
        <p:spPr bwMode="auto">
          <a:xfrm>
            <a:off x="3575044" y="2183327"/>
            <a:ext cx="8054834" cy="36935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Road Dynamics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Driving in different scenarios results in different current profiles</a:t>
            </a:r>
          </a:p>
          <a:p>
            <a:r>
              <a:rPr lang="en-US" dirty="0">
                <a:sym typeface="Wingdings" panose="05000000000000000000" pitchFamily="2" charset="2"/>
              </a:rPr>
              <a:t>Power changing with environment or driver habits</a:t>
            </a:r>
          </a:p>
          <a:p>
            <a:r>
              <a:rPr lang="en-US" dirty="0">
                <a:sym typeface="Wingdings" panose="05000000000000000000" pitchFamily="2" charset="2"/>
              </a:rPr>
              <a:t>Power fluctuations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influence system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efficiency</a:t>
            </a:r>
          </a:p>
          <a:p>
            <a:r>
              <a:rPr lang="en-US" dirty="0">
                <a:sym typeface="Wingdings" panose="05000000000000000000" pitchFamily="2" charset="2"/>
              </a:rPr>
              <a:t>Understand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control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behavior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disturbances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173942" y="3286154"/>
            <a:ext cx="190697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0050"/>
            <a:r>
              <a:rPr lang="en-US" sz="1200" b="1" dirty="0"/>
              <a:t>Full Throttle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2301" y="2203736"/>
            <a:ext cx="122000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0050" algn="ctr"/>
            <a:r>
              <a:rPr lang="en-US" sz="1200" b="1" dirty="0"/>
              <a:t>Coast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7362" y="3281518"/>
            <a:ext cx="296707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00050"/>
            <a:r>
              <a:rPr lang="en-US" sz="1200" b="1" dirty="0"/>
              <a:t>Downhill Acceleration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4530592" y="2977752"/>
            <a:ext cx="366723" cy="3649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127430" y="2444262"/>
            <a:ext cx="0" cy="3489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7832139" y="3014788"/>
            <a:ext cx="291953" cy="327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B84F41-55DA-477B-95A3-9A6DD65F100A}"/>
              </a:ext>
            </a:extLst>
          </p:cNvPr>
          <p:cNvCxnSpPr>
            <a:cxnSpLocks/>
          </p:cNvCxnSpPr>
          <p:nvPr/>
        </p:nvCxnSpPr>
        <p:spPr>
          <a:xfrm flipV="1">
            <a:off x="5310576" y="3016431"/>
            <a:ext cx="443464" cy="338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5A5333-DF80-4CAA-8037-1E38C40AF2FE}"/>
              </a:ext>
            </a:extLst>
          </p:cNvPr>
          <p:cNvSpPr txBox="1"/>
          <p:nvPr/>
        </p:nvSpPr>
        <p:spPr>
          <a:xfrm>
            <a:off x="3575044" y="5949244"/>
            <a:ext cx="561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Scooter dynamics for full throttle, a coast, and downhill acceleration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30A7108-C880-481E-830E-18CE091147B7}"/>
              </a:ext>
            </a:extLst>
          </p:cNvPr>
          <p:cNvSpPr txBox="1"/>
          <p:nvPr/>
        </p:nvSpPr>
        <p:spPr>
          <a:xfrm>
            <a:off x="9804709" y="4410643"/>
            <a:ext cx="1412566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dirty="0">
                <a:solidFill>
                  <a:srgbClr val="FF0000"/>
                </a:solidFill>
              </a:rPr>
              <a:t>Current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– </a:t>
            </a:r>
            <a:r>
              <a:rPr lang="en-US" sz="1200" dirty="0">
                <a:solidFill>
                  <a:srgbClr val="0070C0"/>
                </a:solidFill>
              </a:rPr>
              <a:t>Voltage</a:t>
            </a:r>
          </a:p>
          <a:p>
            <a:r>
              <a:rPr lang="en-US" sz="1200" b="1" dirty="0"/>
              <a:t>– </a:t>
            </a:r>
            <a:r>
              <a:rPr lang="en-US" sz="1200" dirty="0"/>
              <a:t>Power</a:t>
            </a:r>
          </a:p>
          <a:p>
            <a:r>
              <a:rPr lang="en-US" sz="1200" b="1" dirty="0">
                <a:solidFill>
                  <a:srgbClr val="F735D2"/>
                </a:solidFill>
              </a:rPr>
              <a:t>– </a:t>
            </a:r>
            <a:r>
              <a:rPr lang="en-US" sz="1200" dirty="0">
                <a:solidFill>
                  <a:srgbClr val="F735D2"/>
                </a:solidFill>
              </a:rPr>
              <a:t>Reactive Power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– </a:t>
            </a:r>
            <a:r>
              <a:rPr lang="en-US" sz="1200" dirty="0">
                <a:solidFill>
                  <a:srgbClr val="FFC000"/>
                </a:solidFill>
              </a:rPr>
              <a:t>Apparent Power</a:t>
            </a:r>
            <a:endParaRPr lang="en-US" sz="1200" b="1" dirty="0">
              <a:solidFill>
                <a:srgbClr val="FFC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03A4E-6C66-4E35-B3E4-4E8A9C3979FA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4400F-40EA-48A8-826F-DE233C5A06DA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20" name="Graphic 19" descr="Home">
              <a:extLst>
                <a:ext uri="{FF2B5EF4-FFF2-40B4-BE49-F238E27FC236}">
                  <a16:creationId xmlns:a16="http://schemas.microsoft.com/office/drawing/2014/main" id="{1BEF1DE2-75C9-499E-BA00-9B5130C8E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46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Inverter Control Calibration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92628F6-6E09-4352-BE2D-0C2415CE7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7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vectors to analyze control 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2D14560-669C-41F0-9533-D24556EB81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71732" y="1259572"/>
            <a:ext cx="5309251" cy="4617354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currents</a:t>
            </a:r>
            <a:r>
              <a:rPr lang="de-DE" dirty="0"/>
              <a:t> i</a:t>
            </a:r>
            <a:r>
              <a:rPr lang="de-DE" baseline="-25000" dirty="0"/>
              <a:t>1</a:t>
            </a:r>
            <a:r>
              <a:rPr lang="de-DE" dirty="0"/>
              <a:t>, i</a:t>
            </a:r>
            <a:r>
              <a:rPr lang="de-DE" baseline="-25000" dirty="0"/>
              <a:t>2</a:t>
            </a:r>
            <a:r>
              <a:rPr lang="de-DE" dirty="0"/>
              <a:t>, i</a:t>
            </a:r>
            <a:r>
              <a:rPr lang="de-DE" baseline="-25000" dirty="0"/>
              <a:t>3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a 3-phase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represented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linear </a:t>
            </a:r>
            <a:br>
              <a:rPr lang="de-DE" dirty="0"/>
            </a:b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vectors</a:t>
            </a:r>
            <a:r>
              <a:rPr lang="de-DE" dirty="0"/>
              <a:t> i</a:t>
            </a:r>
            <a:r>
              <a:rPr lang="el-GR" baseline="-25000" dirty="0"/>
              <a:t>α</a:t>
            </a:r>
            <a:r>
              <a:rPr lang="de-DE" baseline="-25000" dirty="0"/>
              <a:t> </a:t>
            </a:r>
            <a:r>
              <a:rPr lang="de-DE" dirty="0"/>
              <a:t>, i</a:t>
            </a:r>
            <a:r>
              <a:rPr lang="el-GR" baseline="-25000" dirty="0"/>
              <a:t>β</a:t>
            </a:r>
            <a:r>
              <a:rPr lang="de-DE" dirty="0"/>
              <a:t>. </a:t>
            </a:r>
          </a:p>
          <a:p>
            <a:r>
              <a:rPr lang="de-DE" dirty="0" err="1"/>
              <a:t>Doing</a:t>
            </a:r>
            <a:r>
              <a:rPr lang="de-DE" dirty="0"/>
              <a:t> so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simplified</a:t>
            </a:r>
            <a:endParaRPr lang="de-DE" dirty="0"/>
          </a:p>
          <a:p>
            <a:r>
              <a:rPr lang="de-DE" dirty="0"/>
              <a:t>Control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drafted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easily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23" name="Picture 2" descr="C:\Users\langk.HBM\Desktop\eDrive\1c - eDrive Pictures and Graphics\2 - eDrive sheets\5 - SpaceVectors sheet\Space vectors 2.PNG">
            <a:extLst>
              <a:ext uri="{FF2B5EF4-FFF2-40B4-BE49-F238E27FC236}">
                <a16:creationId xmlns:a16="http://schemas.microsoft.com/office/drawing/2014/main" id="{E5D23187-7F06-4C96-9DD5-21DB7252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21196"/>
            <a:ext cx="5215060" cy="46947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787206C-B67D-41D7-A3E7-342578909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6190"/>
          <a:stretch/>
        </p:blipFill>
        <p:spPr bwMode="auto">
          <a:xfrm>
            <a:off x="4449878" y="5048986"/>
            <a:ext cx="6012000" cy="429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8E3C01A-5B31-4230-8CD1-D5DC7EF2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868" y="1125901"/>
            <a:ext cx="1409486" cy="1193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8F32FB-F5D3-46AE-B4D9-DF1E3D13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354" y="1204511"/>
            <a:ext cx="2617986" cy="3286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vector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03A4E-6C66-4E35-B3E4-4E8A9C3979FA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4400F-40EA-48A8-826F-DE233C5A06DA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3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20" name="Graphic 19" descr="Home">
              <a:extLst>
                <a:ext uri="{FF2B5EF4-FFF2-40B4-BE49-F238E27FC236}">
                  <a16:creationId xmlns:a16="http://schemas.microsoft.com/office/drawing/2014/main" id="{1BEF1DE2-75C9-499E-BA00-9B5130C8E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3AD1318-A717-4CCE-9D25-D41D223A27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33" y="3698003"/>
            <a:ext cx="3312195" cy="24369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9D6081-FAAF-4F11-926C-78065C2A8A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8211" r="-753" b="3225"/>
          <a:stretch/>
        </p:blipFill>
        <p:spPr>
          <a:xfrm>
            <a:off x="1439636" y="1092757"/>
            <a:ext cx="3655385" cy="24369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83C417-ABD0-448B-A1B6-4225F3D52B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33" y="1092757"/>
            <a:ext cx="4936503" cy="2413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758A85-AE95-42D5-91BC-11F85EA2D7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36" y="3709748"/>
            <a:ext cx="3655385" cy="24134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69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0DB4-804D-46AC-8E93-56D11062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dirty="0"/>
              <a:t>Mitch Marks / Klaus Lang</a:t>
            </a:r>
            <a:br>
              <a:rPr lang="de-DE" dirty="0"/>
            </a:br>
            <a:r>
              <a:rPr lang="de-DE" dirty="0"/>
              <a:t>Business Development Manager – Electric Power </a:t>
            </a:r>
            <a:r>
              <a:rPr lang="de-DE" dirty="0" err="1"/>
              <a:t>Testing</a:t>
            </a:r>
            <a:br>
              <a:rPr lang="de-DE" dirty="0"/>
            </a:br>
            <a:r>
              <a:rPr lang="de-DE" sz="12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mitchell.marks@hbkworld.com</a:t>
            </a:r>
            <a:br>
              <a:rPr lang="de-DE" sz="1200" dirty="0">
                <a:solidFill>
                  <a:srgbClr val="FFFF00"/>
                </a:solidFill>
              </a:rPr>
            </a:br>
            <a:r>
              <a:rPr lang="de-DE" sz="1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klaus.lang@hbkworld.com</a:t>
            </a:r>
            <a:br>
              <a:rPr lang="de-DE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BE3CD-29A8-4EE2-BCC6-3C6E511732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6975"/>
            <a:ext cx="382588" cy="307975"/>
          </a:xfrm>
        </p:spPr>
        <p:txBody>
          <a:bodyPr/>
          <a:lstStyle/>
          <a:p>
            <a:fld id="{05298CB1-4000-4C34-8BE7-DC1D93D92E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A37D2C19-59F3-45DF-A532-14CECF90846E}"/>
              </a:ext>
            </a:extLst>
          </p:cNvPr>
          <p:cNvSpPr txBox="1"/>
          <p:nvPr/>
        </p:nvSpPr>
        <p:spPr>
          <a:xfrm>
            <a:off x="4276630" y="6477228"/>
            <a:ext cx="3638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File: </a:t>
            </a:r>
            <a:r>
              <a:rPr lang="en-GB" sz="800" i="1" dirty="0"/>
              <a:t>HBM Electric Power Testing - Advanced analysis examples 2020 03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2741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349500"/>
            <a:ext cx="5398417" cy="2212975"/>
          </a:xfrm>
        </p:spPr>
        <p:txBody>
          <a:bodyPr/>
          <a:lstStyle/>
          <a:p>
            <a:r>
              <a:rPr lang="en-US" dirty="0"/>
              <a:t>Vibration Measurements in Electric Machines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1D51ECC-8BEC-4490-B2C7-EDFA47645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2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 Vibration, Torque, and Electric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944563" y="1259572"/>
            <a:ext cx="10794378" cy="4617354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-US" dirty="0"/>
              <a:t>Voltage and current cause torque and vibration</a:t>
            </a:r>
            <a:endParaRPr lang="de-DE"/>
          </a:p>
          <a:p>
            <a:pPr marL="179705" indent="-179705"/>
            <a:r>
              <a:rPr lang="en-US" dirty="0"/>
              <a:t>Combined measurements help to correlate vibration, electrical, and rotational effects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In this example:</a:t>
            </a:r>
            <a:endParaRPr lang="en-US" dirty="0">
              <a:cs typeface="Arial" panose="020B0604020202020204"/>
            </a:endParaRPr>
          </a:p>
          <a:p>
            <a:pPr marL="467995" lvl="1" indent="-179705"/>
            <a:r>
              <a:rPr lang="en-US" dirty="0"/>
              <a:t>Vibration increases </a:t>
            </a:r>
            <a:br>
              <a:rPr lang="en-US" dirty="0"/>
            </a:br>
            <a:r>
              <a:rPr lang="en-US" dirty="0"/>
              <a:t>with torque</a:t>
            </a:r>
            <a:endParaRPr lang="en-US" dirty="0">
              <a:cs typeface="Arial"/>
            </a:endParaRPr>
          </a:p>
          <a:p>
            <a:pPr marL="467995" lvl="1" indent="-179705"/>
            <a:r>
              <a:rPr lang="en-US" dirty="0"/>
              <a:t>Vibration decreases </a:t>
            </a:r>
            <a:br>
              <a:rPr lang="en-US" dirty="0"/>
            </a:br>
            <a:r>
              <a:rPr lang="en-US" dirty="0"/>
              <a:t>with speed</a:t>
            </a:r>
            <a:endParaRPr lang="en-US" dirty="0">
              <a:cs typeface="Arial"/>
            </a:endParaRPr>
          </a:p>
          <a:p>
            <a:pPr marL="179705" indent="-179705"/>
            <a:r>
              <a:rPr lang="en-US" dirty="0"/>
              <a:t>Measurement </a:t>
            </a:r>
            <a:br>
              <a:rPr lang="en-US" dirty="0"/>
            </a:br>
            <a:r>
              <a:rPr lang="en-US" dirty="0"/>
              <a:t>of the </a:t>
            </a:r>
            <a:br>
              <a:rPr lang="en-US" dirty="0"/>
            </a:br>
            <a:r>
              <a:rPr lang="en-US" dirty="0"/>
              <a:t>electro-</a:t>
            </a:r>
            <a:br>
              <a:rPr lang="en-US" dirty="0"/>
            </a:br>
            <a:r>
              <a:rPr lang="en-US" dirty="0"/>
              <a:t>mechanical </a:t>
            </a:r>
            <a:br>
              <a:rPr lang="en-US" dirty="0"/>
            </a:br>
            <a:r>
              <a:rPr lang="en-US" dirty="0"/>
              <a:t>system</a:t>
            </a:r>
            <a:endParaRPr lang="en-US" dirty="0">
              <a:cs typeface="Arial" panose="020B0604020202020204"/>
            </a:endParaRPr>
          </a:p>
          <a:p>
            <a:pPr marL="179705" indent="-179705"/>
            <a:endParaRPr lang="en-US" dirty="0">
              <a:cs typeface="Arial" panose="020B0604020202020204"/>
            </a:endParaRPr>
          </a:p>
          <a:p>
            <a:pPr marL="179705" indent="-179705"/>
            <a:endParaRPr lang="en-US" dirty="0">
              <a:cs typeface="Arial" panose="020B060402020202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9B07C-BDC5-4B54-AFE4-C454308CF4D8}"/>
              </a:ext>
            </a:extLst>
          </p:cNvPr>
          <p:cNvSpPr txBox="1"/>
          <p:nvPr/>
        </p:nvSpPr>
        <p:spPr>
          <a:xfrm>
            <a:off x="3347215" y="6123949"/>
            <a:ext cx="681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Vibration measured with voltage, current, torque, and speed. </a:t>
            </a:r>
            <a:br>
              <a:rPr lang="en-US" sz="1200" dirty="0"/>
            </a:br>
            <a:r>
              <a:rPr lang="en-US" sz="1200" dirty="0"/>
              <a:t>The machine is ramped in torque and speed to look at the vibration for each point.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F5CAD9-C9BF-431B-999F-9A6F80C3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05" y="2247275"/>
            <a:ext cx="8351936" cy="38298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4FADA3A6-5F13-46BE-8519-AF58B759A257}"/>
              </a:ext>
            </a:extLst>
          </p:cNvPr>
          <p:cNvSpPr txBox="1"/>
          <p:nvPr/>
        </p:nvSpPr>
        <p:spPr>
          <a:xfrm>
            <a:off x="10511604" y="3146531"/>
            <a:ext cx="115686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030A0"/>
                </a:solidFill>
              </a:rPr>
              <a:t>– </a:t>
            </a:r>
            <a:r>
              <a:rPr lang="en-US" sz="1200" dirty="0">
                <a:solidFill>
                  <a:srgbClr val="7030A0"/>
                </a:solidFill>
              </a:rPr>
              <a:t>Acceleration </a:t>
            </a:r>
            <a:r>
              <a:rPr lang="en-US" sz="1200" b="1" dirty="0">
                <a:solidFill>
                  <a:srgbClr val="FF0000"/>
                </a:solidFill>
              </a:rPr>
              <a:t>– </a:t>
            </a:r>
            <a:r>
              <a:rPr lang="en-US" sz="1200" dirty="0">
                <a:solidFill>
                  <a:srgbClr val="FF0000"/>
                </a:solidFill>
              </a:rPr>
              <a:t>Current 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b="1" dirty="0">
                <a:solidFill>
                  <a:srgbClr val="0070C0"/>
                </a:solidFill>
              </a:rPr>
              <a:t>– </a:t>
            </a:r>
            <a:r>
              <a:rPr lang="en-US" sz="1200" dirty="0">
                <a:solidFill>
                  <a:srgbClr val="0070C0"/>
                </a:solidFill>
              </a:rPr>
              <a:t>Voltage</a:t>
            </a:r>
          </a:p>
          <a:p>
            <a:r>
              <a:rPr lang="en-US" sz="1200" b="1" dirty="0">
                <a:solidFill>
                  <a:srgbClr val="FF00FF"/>
                </a:solidFill>
              </a:rPr>
              <a:t>– </a:t>
            </a:r>
            <a:r>
              <a:rPr lang="en-US" sz="1200" dirty="0">
                <a:solidFill>
                  <a:srgbClr val="FF00FF"/>
                </a:solidFill>
              </a:rPr>
              <a:t>Torque </a:t>
            </a:r>
            <a:br>
              <a:rPr lang="en-US" sz="1200" dirty="0">
                <a:solidFill>
                  <a:srgbClr val="FF00FF"/>
                </a:solidFill>
              </a:rPr>
            </a:br>
            <a:r>
              <a:rPr lang="en-US" sz="1200" b="1" dirty="0">
                <a:solidFill>
                  <a:srgbClr val="92D050"/>
                </a:solidFill>
              </a:rPr>
              <a:t>–</a:t>
            </a:r>
            <a:r>
              <a:rPr lang="en-US" sz="1200" dirty="0">
                <a:solidFill>
                  <a:srgbClr val="92D050"/>
                </a:solidFill>
              </a:rPr>
              <a:t> Speed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67436D-1DD2-46A4-A65D-4DBE7B62F9AE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4FABA7-366C-40C9-BF89-B80844E14BF1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0" name="Graphic 9" descr="Home">
              <a:extLst>
                <a:ext uri="{FF2B5EF4-FFF2-40B4-BE49-F238E27FC236}">
                  <a16:creationId xmlns:a16="http://schemas.microsoft.com/office/drawing/2014/main" id="{E1FCE7D2-7419-4D9F-A10A-7435848AE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09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CAN bus measurements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1DCF442-063E-4B74-B3DA-0C6CB1019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1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4562" y="443408"/>
            <a:ext cx="10058066" cy="441075"/>
          </a:xfrm>
        </p:spPr>
        <p:txBody>
          <a:bodyPr/>
          <a:lstStyle/>
          <a:p>
            <a:r>
              <a:rPr lang="en-US" dirty="0"/>
              <a:t>CAN bus measurement – </a:t>
            </a:r>
            <a:br>
              <a:rPr lang="en-US" dirty="0"/>
            </a:br>
            <a:r>
              <a:rPr lang="en-US" dirty="0"/>
              <a:t>Comparison of control and reality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944563" y="1431290"/>
            <a:ext cx="10272712" cy="4617354"/>
          </a:xfrm>
        </p:spPr>
        <p:txBody>
          <a:bodyPr/>
          <a:lstStyle/>
          <a:p>
            <a:r>
              <a:rPr lang="en-US" dirty="0"/>
              <a:t>Acquisition and display of CAN control signals and their measured counterparts</a:t>
            </a:r>
          </a:p>
          <a:p>
            <a:r>
              <a:rPr lang="en-US" dirty="0"/>
              <a:t>Evaluate internal controller and sensors</a:t>
            </a:r>
          </a:p>
          <a:p>
            <a:r>
              <a:rPr lang="en-US" dirty="0"/>
              <a:t>Tune the system and </a:t>
            </a:r>
            <a:br>
              <a:rPr lang="en-US" dirty="0"/>
            </a:br>
            <a:r>
              <a:rPr lang="en-US" dirty="0"/>
              <a:t>make engineering </a:t>
            </a:r>
            <a:br>
              <a:rPr lang="en-US" dirty="0"/>
            </a:br>
            <a:r>
              <a:rPr lang="en-US" dirty="0"/>
              <a:t>decisions</a:t>
            </a:r>
          </a:p>
          <a:p>
            <a:r>
              <a:rPr lang="en-US" dirty="0"/>
              <a:t>Understand failures</a:t>
            </a:r>
          </a:p>
          <a:p>
            <a:r>
              <a:rPr lang="en-US" dirty="0"/>
              <a:t>Speed up </a:t>
            </a:r>
            <a:br>
              <a:rPr lang="en-US" dirty="0"/>
            </a:br>
            <a:r>
              <a:rPr lang="en-US" dirty="0"/>
              <a:t>development time </a:t>
            </a:r>
            <a:br>
              <a:rPr lang="en-US" dirty="0"/>
            </a:br>
            <a:r>
              <a:rPr lang="en-US" dirty="0"/>
              <a:t>and measure the </a:t>
            </a:r>
            <a:br>
              <a:rPr lang="en-US" dirty="0"/>
            </a:br>
            <a:r>
              <a:rPr lang="en-US" dirty="0"/>
              <a:t>whole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E8E6C-4671-4EBB-ADE9-F29F80ED2D8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9B07C-BDC5-4B54-AFE4-C454308CF4D8}"/>
              </a:ext>
            </a:extLst>
          </p:cNvPr>
          <p:cNvSpPr txBox="1"/>
          <p:nvPr/>
        </p:nvSpPr>
        <p:spPr>
          <a:xfrm>
            <a:off x="4025829" y="5693758"/>
            <a:ext cx="50655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de-DE"/>
            </a:defPPr>
            <a:lvl1pPr>
              <a:defRPr sz="12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commands for torque and phase 1 current compared to their measured values. This test was performed on a malfunctioning machine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ADE765-8560-4E95-BCE5-78044A7B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29" y="2230047"/>
            <a:ext cx="7505333" cy="3441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7E1D5834-FA96-436B-A0AB-C3C2E47FDE15}"/>
              </a:ext>
            </a:extLst>
          </p:cNvPr>
          <p:cNvSpPr txBox="1"/>
          <p:nvPr/>
        </p:nvSpPr>
        <p:spPr>
          <a:xfrm>
            <a:off x="10113937" y="3443026"/>
            <a:ext cx="126028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33CC"/>
                </a:solidFill>
              </a:rPr>
              <a:t> </a:t>
            </a:r>
            <a:r>
              <a:rPr lang="en-US" sz="1200" b="1" dirty="0">
                <a:solidFill>
                  <a:srgbClr val="FF33CC"/>
                </a:solidFill>
              </a:rPr>
              <a:t>–</a:t>
            </a:r>
            <a:r>
              <a:rPr lang="en-US" sz="1200" dirty="0">
                <a:solidFill>
                  <a:srgbClr val="FF33CC"/>
                </a:solidFill>
              </a:rPr>
              <a:t> Torque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Torque CMD</a:t>
            </a:r>
          </a:p>
          <a:p>
            <a:r>
              <a:rPr lang="en-US" sz="1200" dirty="0">
                <a:solidFill>
                  <a:srgbClr val="92D050"/>
                </a:solidFill>
              </a:rPr>
              <a:t> </a:t>
            </a:r>
            <a:r>
              <a:rPr lang="en-US" sz="1200" b="1" dirty="0">
                <a:solidFill>
                  <a:srgbClr val="92D050"/>
                </a:solidFill>
              </a:rPr>
              <a:t>–</a:t>
            </a:r>
            <a:r>
              <a:rPr lang="en-US" sz="1200" dirty="0">
                <a:solidFill>
                  <a:srgbClr val="92D050"/>
                </a:solidFill>
              </a:rPr>
              <a:t> Speed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–</a:t>
            </a:r>
            <a:r>
              <a:rPr lang="en-US" sz="1200" dirty="0">
                <a:solidFill>
                  <a:srgbClr val="FF0000"/>
                </a:solidFill>
              </a:rPr>
              <a:t> Current</a:t>
            </a:r>
          </a:p>
          <a:p>
            <a:r>
              <a:rPr lang="en-US" sz="1200" dirty="0">
                <a:solidFill>
                  <a:srgbClr val="FF99FF"/>
                </a:solidFill>
              </a:rPr>
              <a:t> </a:t>
            </a:r>
            <a:r>
              <a:rPr lang="en-US" sz="1200" b="1" dirty="0">
                <a:solidFill>
                  <a:srgbClr val="FF99FF"/>
                </a:solidFill>
              </a:rPr>
              <a:t>– </a:t>
            </a:r>
            <a:r>
              <a:rPr lang="en-US" sz="1200" dirty="0">
                <a:solidFill>
                  <a:srgbClr val="FF99FF"/>
                </a:solidFill>
              </a:rPr>
              <a:t>Current CMD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8B598-9633-4280-A324-094755E35BFD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E2280-1946-48E5-B235-6723C5792823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4" name="Graphic 13" descr="Home">
              <a:extLst>
                <a:ext uri="{FF2B5EF4-FFF2-40B4-BE49-F238E27FC236}">
                  <a16:creationId xmlns:a16="http://schemas.microsoft.com/office/drawing/2014/main" id="{54F99DF5-5AA7-4947-9FD3-AD848B0E3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039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dq0 &amp; Space Vector Transformations</a:t>
            </a:r>
            <a:br>
              <a:rPr lang="en-US" dirty="0"/>
            </a:br>
            <a:r>
              <a:rPr lang="en-US" dirty="0"/>
              <a:t>	</a:t>
            </a:r>
            <a:endParaRPr lang="de-D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61E92D8-F365-4DCC-8430-340F84D8A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6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E57B87-724D-45E9-9830-492B9933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dq0 transformation in a live display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CA50C-2860-4252-9917-20CEDFF84A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Real time dq0-transformation for a load step in an induction machine</a:t>
            </a:r>
          </a:p>
          <a:p>
            <a:r>
              <a:rPr lang="en-US" dirty="0"/>
              <a:t>Time domain display of d-,q-signals</a:t>
            </a:r>
          </a:p>
          <a:p>
            <a:r>
              <a:rPr lang="en-US" dirty="0"/>
              <a:t>Insight on what´s </a:t>
            </a:r>
            <a:br>
              <a:rPr lang="en-US" dirty="0"/>
            </a:br>
            <a:r>
              <a:rPr lang="en-US" dirty="0"/>
              <a:t>happening in the </a:t>
            </a:r>
            <a:br>
              <a:rPr lang="en-US" dirty="0"/>
            </a:br>
            <a:r>
              <a:rPr lang="en-US" dirty="0"/>
              <a:t>machine</a:t>
            </a:r>
          </a:p>
          <a:p>
            <a:r>
              <a:rPr lang="en-US" dirty="0"/>
              <a:t>Time synchronized </a:t>
            </a:r>
            <a:br>
              <a:rPr lang="en-US" dirty="0"/>
            </a:br>
            <a:r>
              <a:rPr lang="en-US" dirty="0"/>
              <a:t>to other signals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F9F82-72CD-4565-81BD-C918B735D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3A4EA-81CF-4910-89FF-8BE6C40AA1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48051-E31A-4876-AB7E-3F7E0125CDE8}"/>
              </a:ext>
            </a:extLst>
          </p:cNvPr>
          <p:cNvSpPr txBox="1"/>
          <p:nvPr/>
        </p:nvSpPr>
        <p:spPr>
          <a:xfrm>
            <a:off x="3501988" y="5838342"/>
            <a:ext cx="621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en-US" dirty="0"/>
              <a:t>Load step in an induction machine. </a:t>
            </a:r>
            <a:br>
              <a:rPr lang="en-US" dirty="0"/>
            </a:br>
            <a:r>
              <a:rPr lang="en-US" dirty="0" err="1"/>
              <a:t>I_q</a:t>
            </a:r>
            <a:r>
              <a:rPr lang="en-US" dirty="0"/>
              <a:t> and torque are directly related to one another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42D528-5E54-47DB-A962-4EDF8B9B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35" y="2177055"/>
            <a:ext cx="7797840" cy="35789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18C4D-5500-4554-A866-871364F799EF}"/>
              </a:ext>
            </a:extLst>
          </p:cNvPr>
          <p:cNvSpPr txBox="1"/>
          <p:nvPr/>
        </p:nvSpPr>
        <p:spPr>
          <a:xfrm>
            <a:off x="10197233" y="3643377"/>
            <a:ext cx="7815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–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I_d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–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I_q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F76DE7"/>
                </a:solidFill>
              </a:rPr>
              <a:t> </a:t>
            </a:r>
            <a:r>
              <a:rPr lang="en-US" sz="1200" b="1" dirty="0">
                <a:solidFill>
                  <a:srgbClr val="F76DE7"/>
                </a:solidFill>
              </a:rPr>
              <a:t>–</a:t>
            </a:r>
            <a:r>
              <a:rPr lang="en-US" sz="1200" dirty="0">
                <a:solidFill>
                  <a:srgbClr val="F76DE7"/>
                </a:solidFill>
              </a:rPr>
              <a:t>Torque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DCE5F2-1628-48BB-987A-B90CAC2EFF27}"/>
              </a:ext>
            </a:extLst>
          </p:cNvPr>
          <p:cNvGrpSpPr/>
          <p:nvPr/>
        </p:nvGrpSpPr>
        <p:grpSpPr>
          <a:xfrm>
            <a:off x="11126883" y="453013"/>
            <a:ext cx="791312" cy="172120"/>
            <a:chOff x="11126883" y="453013"/>
            <a:chExt cx="791312" cy="1721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780E0E-B345-462B-A2F9-2B07F8E25834}"/>
                </a:ext>
              </a:extLst>
            </p:cNvPr>
            <p:cNvSpPr txBox="1"/>
            <p:nvPr/>
          </p:nvSpPr>
          <p:spPr>
            <a:xfrm>
              <a:off x="11126883" y="463056"/>
              <a:ext cx="791312" cy="1538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just">
                <a:spcBef>
                  <a:spcPts val="1200"/>
                </a:spcBef>
                <a:spcAft>
                  <a:spcPts val="1200"/>
                </a:spcAft>
              </a:pPr>
              <a:r>
                <a:rPr lang="de-DE" sz="1000" dirty="0"/>
                <a:t>       </a:t>
              </a:r>
              <a:r>
                <a:rPr lang="de-DE" sz="1000" u="sng" dirty="0">
                  <a:solidFill>
                    <a:schemeClr val="bg1"/>
                  </a:solidFill>
                  <a:hlinkClick r:id="rId4" action="ppaction://hlinksldjump" tooltip="GoTo Examples pag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HOME</a:t>
              </a:r>
              <a:r>
                <a:rPr lang="de-DE" sz="1000" dirty="0"/>
                <a:t>  </a:t>
              </a:r>
              <a:endParaRPr lang="en-GB" sz="1000" dirty="0" err="1"/>
            </a:p>
          </p:txBody>
        </p:sp>
        <p:pic>
          <p:nvPicPr>
            <p:cNvPr id="13" name="Graphic 12" descr="Home">
              <a:extLst>
                <a:ext uri="{FF2B5EF4-FFF2-40B4-BE49-F238E27FC236}">
                  <a16:creationId xmlns:a16="http://schemas.microsoft.com/office/drawing/2014/main" id="{8676D5F5-E657-4565-910E-D5115141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26883" y="453013"/>
              <a:ext cx="176757" cy="17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02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6D6495-83F7-4295-A656-55319A31FB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6D6495-83F7-4295-A656-55319A31F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3A7AA8B-6D37-4B4C-BDF4-162CEE13C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198C3-165A-C74A-9315-07F18EE9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Cycle Power Measurements</a:t>
            </a:r>
            <a:br>
              <a:rPr lang="en-US" dirty="0"/>
            </a:br>
            <a:endParaRPr lang="de-DE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F9D85E6-AF71-4998-B929-C2565809A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840" y="6277299"/>
            <a:ext cx="382459" cy="308315"/>
          </a:xfrm>
        </p:spPr>
        <p:txBody>
          <a:bodyPr/>
          <a:lstStyle/>
          <a:p>
            <a:fld id="{16FE8E6C-4671-4EBB-ADE9-F29F80ED2D8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7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06&quot;&gt;&lt;/object&gt;&lt;object type=&quot;2&quot; unique_id=&quot;10107&quot;&gt;&lt;object type=&quot;3&quot; unique_id=&quot;10108&quot;&gt;&lt;property id=&quot;20148&quot; value=&quot;5&quot;/&gt;&lt;property id=&quot;20300&quot; value=&quot;Folie 1 - &amp;quot;HBK Academy&amp;quot;&quot;/&gt;&lt;property id=&quot;20307&quot; value=&quot;257&quot;/&gt;&lt;/object&gt;&lt;object type=&quot;3&quot; unique_id=&quot;10109&quot;&gt;&lt;property id=&quot;20148&quot; value=&quot;5&quot;/&gt;&lt;property id=&quot;20300&quot; value=&quot;Folie 5 - &amp;quot;5-year plan&amp;quot;&quot;/&gt;&lt;property id=&quot;20307&quot; value=&quot;281&quot;/&gt;&lt;/object&gt;&lt;object type=&quot;3&quot; unique_id=&quot;10110&quot;&gt;&lt;property id=&quot;20148&quot; value=&quot;5&quot;/&gt;&lt;property id=&quot;20300&quot; value=&quot;Folie 18&quot;/&gt;&lt;property id=&quot;20307&quot; value=&quot;282&quot;/&gt;&lt;/object&gt;&lt;object type=&quot;3&quot; unique_id=&quot;13674&quot;&gt;&lt;property id=&quot;20148&quot; value=&quot;5&quot;/&gt;&lt;property id=&quot;20300&quot; value=&quot;Folie 3 - &amp;quot;Mission&amp;quot;&quot;/&gt;&lt;property id=&quot;20307&quot; value=&quot;285&quot;/&gt;&lt;/object&gt;&lt;object type=&quot;3&quot; unique_id=&quot;13675&quot;&gt;&lt;property id=&quot;20148&quot; value=&quot;5&quot;/&gt;&lt;property id=&quot;20300&quot; value=&quot;Folie 15 - &amp;quot;Academy Staffing&amp;quot;&quot;/&gt;&lt;property id=&quot;20307&quot; value=&quot;286&quot;/&gt;&lt;/object&gt;&lt;object type=&quot;3&quot; unique_id=&quot;13676&quot;&gt;&lt;property id=&quot;20148&quot; value=&quot;5&quot;/&gt;&lt;property id=&quot;20300&quot; value=&quot;Folie 14 - &amp;quot;Org Chart&amp;quot;&quot;/&gt;&lt;property id=&quot;20307&quot; value=&quot;283&quot;/&gt;&lt;/object&gt;&lt;object type=&quot;3&quot; unique_id=&quot;13677&quot;&gt;&lt;property id=&quot;20148&quot; value=&quot;5&quot;/&gt;&lt;property id=&quot;20300&quot; value=&quot;Folie 16 - &amp;quot;Showrooms&amp;quot;&quot;/&gt;&lt;property id=&quot;20307&quot; value=&quot;284&quot;/&gt;&lt;/object&gt;&lt;object type=&quot;3&quot; unique_id=&quot;13831&quot;&gt;&lt;property id=&quot;20148&quot; value=&quot;5&quot;/&gt;&lt;property id=&quot;20300&quot; value=&quot;Folie 13 - &amp;quot;Risks&amp;quot;&quot;/&gt;&lt;property id=&quot;20307&quot; value=&quot;287&quot;/&gt;&lt;/object&gt;&lt;object type=&quot;3&quot; unique_id=&quot;13832&quot;&gt;&lt;property id=&quot;20148&quot; value=&quot;5&quot;/&gt;&lt;property id=&quot;20300&quot; value=&quot;Folie 12 - &amp;quot;Marketing of Seminars/ Trainings&amp;quot;&quot;/&gt;&lt;property id=&quot;20307&quot; value=&quot;288&quot;/&gt;&lt;/object&gt;&lt;object type=&quot;3&quot; unique_id=&quot;13833&quot;&gt;&lt;property id=&quot;20148&quot; value=&quot;5&quot;/&gt;&lt;property id=&quot;20300&quot; value=&quot;Folie 17 - &amp;quot;Internal training&amp;quot;&quot;/&gt;&lt;property id=&quot;20307&quot; value=&quot;289&quot;/&gt;&lt;/object&gt;&lt;object type=&quot;3&quot; unique_id=&quot;13892&quot;&gt;&lt;property id=&quot;20148&quot; value=&quot;5&quot;/&gt;&lt;property id=&quot;20300&quot; value=&quot;Folie 4 - &amp;quot;Vision&amp;quot;&quot;/&gt;&lt;property id=&quot;20307&quot; value=&quot;292&quot;/&gt;&lt;/object&gt;&lt;object type=&quot;3&quot; unique_id=&quot;13893&quot;&gt;&lt;property id=&quot;20148&quot; value=&quot;5&quot;/&gt;&lt;property id=&quot;20300&quot; value=&quot;Folie 11 - &amp;quot;Marketing of Seminars/ Trainings&amp;quot;&quot;/&gt;&lt;property id=&quot;20307&quot; value=&quot;293&quot;/&gt;&lt;/object&gt;&lt;object type=&quot;3&quot; unique_id=&quot;14104&quot;&gt;&lt;property id=&quot;20148&quot; value=&quot;5&quot;/&gt;&lt;property id=&quot;20300&quot; value=&quot;Folie 2 - &amp;quot;Topics&amp;quot;&quot;/&gt;&lt;property id=&quot;20307&quot; value=&quot;294&quot;/&gt;&lt;/object&gt;&lt;object type=&quot;3&quot; unique_id=&quot;14105&quot;&gt;&lt;property id=&quot;20148&quot; value=&quot;5&quot;/&gt;&lt;property id=&quot;20300&quot; value=&quot;Folie 6 - &amp;quot;Plan 2019&amp;quot;&quot;/&gt;&lt;property id=&quot;20307&quot; value=&quot;295&quot;/&gt;&lt;/object&gt;&lt;object type=&quot;3&quot; unique_id=&quot;14106&quot;&gt;&lt;property id=&quot;20148&quot; value=&quot;5&quot;/&gt;&lt;property id=&quot;20300&quot; value=&quot;Folie 7 - &amp;quot;Plan 2020&amp;quot;&quot;/&gt;&lt;property id=&quot;20307&quot; value=&quot;296&quot;/&gt;&lt;/object&gt;&lt;object type=&quot;3&quot; unique_id=&quot;14107&quot;&gt;&lt;property id=&quot;20148&quot; value=&quot;5&quot;/&gt;&lt;property id=&quot;20300&quot; value=&quot;Folie 8 - &amp;quot;Plan 2021&amp;quot;&quot;/&gt;&lt;property id=&quot;20307&quot; value=&quot;297&quot;/&gt;&lt;/object&gt;&lt;object type=&quot;3&quot; unique_id=&quot;14108&quot;&gt;&lt;property id=&quot;20148&quot; value=&quot;5&quot;/&gt;&lt;property id=&quot;20300&quot; value=&quot;Folie 9 - &amp;quot;Plan 2022&amp;quot;&quot;/&gt;&lt;property id=&quot;20307&quot; value=&quot;298&quot;/&gt;&lt;/object&gt;&lt;object type=&quot;3&quot; unique_id=&quot;14109&quot;&gt;&lt;property id=&quot;20148&quot; value=&quot;5&quot;/&gt;&lt;property id=&quot;20300&quot; value=&quot;Folie 10 - &amp;quot;Plan 2023&amp;quot;&quot;/&gt;&lt;property id=&quot;20307&quot; value=&quot;29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vQ0lAXReiWtSMlLXFuEQ"/>
</p:tagLst>
</file>

<file path=ppt/theme/theme1.xml><?xml version="1.0" encoding="utf-8"?>
<a:theme xmlns:a="http://schemas.openxmlformats.org/drawingml/2006/main" name="HBK">
  <a:themeElements>
    <a:clrScheme name="HBK Colours">
      <a:dk1>
        <a:sysClr val="windowText" lastClr="000000"/>
      </a:dk1>
      <a:lt1>
        <a:sysClr val="window" lastClr="FFFFFF"/>
      </a:lt1>
      <a:dk2>
        <a:srgbClr val="0095DB"/>
      </a:dk2>
      <a:lt2>
        <a:srgbClr val="FFDE10"/>
      </a:lt2>
      <a:accent1>
        <a:srgbClr val="00335A"/>
      </a:accent1>
      <a:accent2>
        <a:srgbClr val="006C8E"/>
      </a:accent2>
      <a:accent3>
        <a:srgbClr val="33B6B1"/>
      </a:accent3>
      <a:accent4>
        <a:srgbClr val="B81466"/>
      </a:accent4>
      <a:accent5>
        <a:srgbClr val="008F75"/>
      </a:accent5>
      <a:accent6>
        <a:srgbClr val="F07E3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BK PowerPoint template GEN DAQ Public KL v05" id="{0980C3C6-0F1D-45B3-A278-47698041237A}" vid="{CB8969FB-98BF-4A39-B7BB-17AEB52F42F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70A0D507EE046B253772732099533" ma:contentTypeVersion="12" ma:contentTypeDescription="Create a new document." ma:contentTypeScope="" ma:versionID="1e78ff16f887d1c9fd93a744eed2164d">
  <xsd:schema xmlns:xsd="http://www.w3.org/2001/XMLSchema" xmlns:xs="http://www.w3.org/2001/XMLSchema" xmlns:p="http://schemas.microsoft.com/office/2006/metadata/properties" xmlns:ns2="7ff9c25b-f205-48b5-9f65-ee016932961f" xmlns:ns3="fb3a2d14-1db9-4288-a27a-ad115b152dbd" targetNamespace="http://schemas.microsoft.com/office/2006/metadata/properties" ma:root="true" ma:fieldsID="e4afc96ed5808d3908ccf10cc955a0b3" ns2:_="" ns3:_="">
    <xsd:import namespace="7ff9c25b-f205-48b5-9f65-ee016932961f"/>
    <xsd:import namespace="fb3a2d14-1db9-4288-a27a-ad115b152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9c25b-f205-48b5-9f65-ee0169329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a2d14-1db9-4288-a27a-ad115b152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3a2d14-1db9-4288-a27a-ad115b152dbd">
      <UserInfo>
        <DisplayName>Everyone</DisplayName>
        <AccountId>11</AccountId>
        <AccountType/>
      </UserInfo>
      <UserInfo>
        <DisplayName>Husmann-Pegher, Dodo-Leonie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AE0879-C276-4C03-828B-4AEFD8737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35496-F529-4700-BC8D-7B0AEAEF8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9c25b-f205-48b5-9f65-ee016932961f"/>
    <ds:schemaRef ds:uri="fb3a2d14-1db9-4288-a27a-ad115b152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2FD790-A451-4653-87E8-951F4DACDFDC}">
  <ds:schemaRefs>
    <ds:schemaRef ds:uri="http://schemas.microsoft.com/office/2006/metadata/properties"/>
    <ds:schemaRef ds:uri="http://schemas.microsoft.com/office/infopath/2007/PartnerControls"/>
    <ds:schemaRef ds:uri="fb3a2d14-1db9-4288-a27a-ad115b152d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HBK PowerPoint template GEN DAQ Public KL v05</Template>
  <TotalTime>0</TotalTime>
  <Words>1213</Words>
  <Application>Microsoft Office PowerPoint</Application>
  <PresentationFormat>Breitbild</PresentationFormat>
  <Paragraphs>227</Paragraphs>
  <Slides>25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HBK</vt:lpstr>
      <vt:lpstr>Electric Power Testing – Advanced Analysis</vt:lpstr>
      <vt:lpstr>Examples</vt:lpstr>
      <vt:lpstr>Vibration Measurements in Electric Machines </vt:lpstr>
      <vt:lpstr>Correlate Vibration, Torque, and Electric Power</vt:lpstr>
      <vt:lpstr>Synchronized CAN bus measurements </vt:lpstr>
      <vt:lpstr>CAN bus measurement –  Comparison of control and reality</vt:lpstr>
      <vt:lpstr>dq0 &amp; Space Vector Transformations  </vt:lpstr>
      <vt:lpstr>dq0 transformation in a live display</vt:lpstr>
      <vt:lpstr>Drive Cycle Power Measurements </vt:lpstr>
      <vt:lpstr>User Driving Patterns Effect Efficiency</vt:lpstr>
      <vt:lpstr>Dynamic Power Measurements </vt:lpstr>
      <vt:lpstr>Importance of Dynamic Power Measurement</vt:lpstr>
      <vt:lpstr>Dynamic Power Starting</vt:lpstr>
      <vt:lpstr>Dynamic Torque Measurement </vt:lpstr>
      <vt:lpstr>Properly Measuring Dynamic Torque </vt:lpstr>
      <vt:lpstr>Torque Ripple </vt:lpstr>
      <vt:lpstr>Torque ripple  Dynamic torque in a steady state</vt:lpstr>
      <vt:lpstr>Torque ripple  Effects of the Inverter </vt:lpstr>
      <vt:lpstr>Voltage, Current, and Torque Frequency Content</vt:lpstr>
      <vt:lpstr>In Vehicle Electric Power Measurement </vt:lpstr>
      <vt:lpstr>Real World Road Dynamics</vt:lpstr>
      <vt:lpstr>Inverter Control Calibration</vt:lpstr>
      <vt:lpstr>Space vectors to analyze control </vt:lpstr>
      <vt:lpstr>Space vector examples</vt:lpstr>
      <vt:lpstr>Mitch Marks / Klaus Lang Business Development Manager – Electric Power Testing mitchell.marks@hbkworld.com klaus.lang@hbkworld.com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HBK eDrive Advanced Application MM 2019 10 v01</dc:title>
  <dc:creator>Lang, Klaus</dc:creator>
  <cp:lastModifiedBy>Lang, Klaus</cp:lastModifiedBy>
  <cp:revision>70</cp:revision>
  <dcterms:created xsi:type="dcterms:W3CDTF">2019-10-14T13:29:35Z</dcterms:created>
  <dcterms:modified xsi:type="dcterms:W3CDTF">2020-03-02T15:56:17Z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0x010100C1670A0D507EE046B253772732099533</vt:lpwstr>
  </property>
</Properties>
</file>